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410" r:id="rId3"/>
    <p:sldId id="519" r:id="rId4"/>
    <p:sldId id="518" r:id="rId5"/>
    <p:sldId id="455" r:id="rId6"/>
    <p:sldId id="516" r:id="rId7"/>
    <p:sldId id="456" r:id="rId8"/>
    <p:sldId id="472" r:id="rId9"/>
    <p:sldId id="497" r:id="rId10"/>
    <p:sldId id="476" r:id="rId11"/>
    <p:sldId id="478" r:id="rId12"/>
    <p:sldId id="479" r:id="rId13"/>
    <p:sldId id="480" r:id="rId14"/>
    <p:sldId id="529" r:id="rId15"/>
    <p:sldId id="520" r:id="rId16"/>
    <p:sldId id="492" r:id="rId17"/>
    <p:sldId id="517" r:id="rId18"/>
    <p:sldId id="495" r:id="rId19"/>
    <p:sldId id="501" r:id="rId20"/>
    <p:sldId id="493" r:id="rId21"/>
    <p:sldId id="494" r:id="rId22"/>
    <p:sldId id="521" r:id="rId23"/>
    <p:sldId id="530" r:id="rId24"/>
    <p:sldId id="527" r:id="rId25"/>
    <p:sldId id="528" r:id="rId26"/>
    <p:sldId id="531" r:id="rId27"/>
    <p:sldId id="533" r:id="rId28"/>
    <p:sldId id="535" r:id="rId29"/>
    <p:sldId id="532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521415D9-36F7-43E2-AB2F-B90AF26B5E84}">
      <p14:sectionLst xmlns:p14="http://schemas.microsoft.com/office/powerpoint/2010/main">
        <p14:section name="Introduction" id="{79B66BD3-2991-CB45-AB4C-A8F171762015}">
          <p14:sldIdLst>
            <p14:sldId id="410"/>
            <p14:sldId id="519"/>
            <p14:sldId id="518"/>
            <p14:sldId id="455"/>
            <p14:sldId id="516"/>
            <p14:sldId id="456"/>
            <p14:sldId id="472"/>
            <p14:sldId id="497"/>
            <p14:sldId id="476"/>
            <p14:sldId id="478"/>
            <p14:sldId id="479"/>
            <p14:sldId id="480"/>
            <p14:sldId id="529"/>
            <p14:sldId id="520"/>
            <p14:sldId id="492"/>
            <p14:sldId id="517"/>
            <p14:sldId id="495"/>
            <p14:sldId id="501"/>
            <p14:sldId id="493"/>
            <p14:sldId id="494"/>
            <p14:sldId id="521"/>
            <p14:sldId id="530"/>
            <p14:sldId id="527"/>
            <p14:sldId id="528"/>
            <p14:sldId id="531"/>
            <p14:sldId id="533"/>
            <p14:sldId id="535"/>
            <p14:sldId id="53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raj Thomas" initials="V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E9A00"/>
    <a:srgbClr val="FFA500"/>
    <a:srgbClr val="FF8000"/>
    <a:srgbClr val="EF8140"/>
    <a:srgbClr val="D5BA88"/>
    <a:srgbClr val="FF4D12"/>
    <a:srgbClr val="7E7E7E"/>
    <a:srgbClr val="FFFFFF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 autoAdjust="0"/>
    <p:restoredTop sz="92128" autoAdjust="0"/>
  </p:normalViewPr>
  <p:slideViewPr>
    <p:cSldViewPr snapToGrid="0" snapToObjects="1">
      <p:cViewPr>
        <p:scale>
          <a:sx n="105" d="100"/>
          <a:sy n="105" d="100"/>
        </p:scale>
        <p:origin x="-32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B5BF-57EC-A34C-9F07-AD3941C123A0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81C80-8AE6-7948-879D-1FD0AFFB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0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CE9A-99A8-D048-8D2E-6A24C84AF8D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0022-842A-9E49-B39A-A6979694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1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6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P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GENI-logo-fin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fld id="{F0B9EE18-F6D1-E846-95FF-32427CAB0805}" type="slidenum">
              <a:rPr lang="en-US" sz="1000">
                <a:solidFill>
                  <a:schemeClr val="bg2"/>
                </a:solidFill>
                <a:ea typeface="Arial" pitchFamily="-65" charset="0"/>
                <a:cs typeface="Arial" pitchFamily="-65" charset="0"/>
              </a:rPr>
              <a:pPr algn="r"/>
              <a:t>‹#›</a:t>
            </a:fld>
            <a:endParaRPr lang="en-US" sz="1000">
              <a:solidFill>
                <a:schemeClr val="bg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771899" y="6600825"/>
            <a:ext cx="4060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2"/>
                </a:solidFill>
                <a:latin typeface="Arial"/>
                <a:ea typeface="+mn-ea"/>
                <a:cs typeface="Arial"/>
              </a:rPr>
              <a:t>Morgan State Workshop–</a:t>
            </a:r>
            <a:r>
              <a:rPr lang="en-US" sz="10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rPr>
              <a:t>November 6,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/>
          <a:ea typeface="ＭＳ Ｐゴシック" pitchFamily="-65" charset="-128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FF00"/>
                </a:solidFill>
              </a:defRPr>
            </a:lvl1pPr>
          </a:lstStyle>
          <a:p>
            <a:fld id="{0F3442B6-DD8B-514B-A7A3-E9B4EF62FBCF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FF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FF00"/>
                </a:solidFill>
              </a:defRPr>
            </a:lvl1pPr>
          </a:lstStyle>
          <a:p>
            <a:fld id="{BB9D3641-6F4D-C540-866D-172CAB7AC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c.gpolab.bbn.com/gcf/wiki/Omn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923990"/>
            <a:ext cx="7159386" cy="1470025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dirty="0"/>
              <a:t>An Introduction to GENI </a:t>
            </a:r>
            <a:r>
              <a:rPr lang="en-US" dirty="0" smtClean="0"/>
              <a:t>Tools</a:t>
            </a:r>
            <a:endParaRPr lang="en-US" sz="36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5531" y="4365928"/>
            <a:ext cx="6400800" cy="1752600"/>
          </a:xfrm>
        </p:spPr>
        <p:txBody>
          <a:bodyPr/>
          <a:lstStyle/>
          <a:p>
            <a:r>
              <a:rPr lang="en-US" dirty="0" smtClean="0"/>
              <a:t>Sarah Edwards</a:t>
            </a:r>
          </a:p>
          <a:p>
            <a:r>
              <a:rPr lang="en-US" dirty="0" smtClean="0"/>
              <a:t>GENI Project Office</a:t>
            </a:r>
            <a:endParaRPr lang="en-US" dirty="0"/>
          </a:p>
        </p:txBody>
      </p:sp>
      <p:pic>
        <p:nvPicPr>
          <p:cNvPr id="4" name="Picture 3" descr="all_off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977900"/>
            <a:ext cx="1960475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53" y="1056366"/>
            <a:ext cx="3808824" cy="5413547"/>
          </a:xfrm>
        </p:spPr>
        <p:txBody>
          <a:bodyPr>
            <a:normAutofit/>
          </a:bodyPr>
          <a:lstStyle/>
          <a:p>
            <a:r>
              <a:rPr lang="en-US" dirty="0" smtClean="0"/>
              <a:t>Tool periodically calls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sliverStatus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on the aggregates to check on the status of your request</a:t>
            </a:r>
          </a:p>
          <a:p>
            <a:r>
              <a:rPr lang="en-US" dirty="0" smtClean="0"/>
              <a:t>When </a:t>
            </a:r>
            <a:r>
              <a:rPr lang="en-US" dirty="0" err="1" smtClean="0">
                <a:latin typeface="Courier"/>
                <a:cs typeface="Courier"/>
              </a:rPr>
              <a:t>sliverStatus</a:t>
            </a:r>
            <a:r>
              <a:rPr lang="en-US" dirty="0" smtClean="0"/>
              <a:t> shows:</a:t>
            </a:r>
          </a:p>
          <a:p>
            <a:pPr lvl="1"/>
            <a:r>
              <a:rPr lang="en-US" dirty="0" smtClean="0"/>
              <a:t>Resources are ready to use, when they turn green</a:t>
            </a:r>
          </a:p>
        </p:txBody>
      </p:sp>
      <p:pic>
        <p:nvPicPr>
          <p:cNvPr id="6" name="Picture 5" descr="jFed-Read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62" y="1056367"/>
            <a:ext cx="4945137" cy="2555332"/>
          </a:xfrm>
          <a:prstGeom prst="rect">
            <a:avLst/>
          </a:prstGeom>
        </p:spPr>
      </p:pic>
      <p:pic>
        <p:nvPicPr>
          <p:cNvPr id="7" name="Picture 6" descr="jacks-Read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61" y="3611699"/>
            <a:ext cx="4983238" cy="324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9864" y="2977812"/>
            <a:ext cx="67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jFed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3161" y="6100581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Jacks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87" y="1056366"/>
            <a:ext cx="3327262" cy="541354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ListResources</a:t>
            </a:r>
            <a:r>
              <a:rPr lang="en-US" dirty="0" smtClean="0"/>
              <a:t> with a slice name returns a </a:t>
            </a:r>
            <a:r>
              <a:rPr lang="en-US" dirty="0" smtClean="0">
                <a:solidFill>
                  <a:srgbClr val="FF6600"/>
                </a:solidFill>
              </a:rPr>
              <a:t>manifest </a:t>
            </a:r>
            <a:r>
              <a:rPr lang="en-US" dirty="0" err="1" smtClean="0">
                <a:solidFill>
                  <a:srgbClr val="FF6600"/>
                </a:solidFill>
              </a:rPr>
              <a:t>RSpec</a:t>
            </a:r>
            <a:r>
              <a:rPr lang="en-US" dirty="0">
                <a:solidFill>
                  <a:srgbClr val="FF6600"/>
                </a:solidFill>
              </a:rPr>
              <a:t> 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Manifest includes names and ports used to </a:t>
            </a:r>
            <a:r>
              <a:rPr lang="en-US" dirty="0" err="1" smtClean="0"/>
              <a:t>ssh</a:t>
            </a:r>
            <a:r>
              <a:rPr lang="en-US" dirty="0" smtClean="0"/>
              <a:t> into VMs</a:t>
            </a:r>
          </a:p>
          <a:p>
            <a:pPr lvl="1"/>
            <a:r>
              <a:rPr lang="en-US" dirty="0" smtClean="0"/>
              <a:t>Tool uses this information to help you log into your resources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713097" y="599624"/>
            <a:ext cx="1746352" cy="793947"/>
          </a:xfrm>
          <a:prstGeom prst="wedgeEllipse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do </a:t>
            </a:r>
            <a:r>
              <a:rPr lang="en-US" i="1" dirty="0" smtClean="0">
                <a:solidFill>
                  <a:schemeClr val="tx1"/>
                </a:solidFill>
              </a:rPr>
              <a:t>I </a:t>
            </a:r>
            <a:r>
              <a:rPr lang="en-US" dirty="0" smtClean="0">
                <a:solidFill>
                  <a:schemeClr val="tx1"/>
                </a:solidFill>
              </a:rPr>
              <a:t>have?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434320" y="2767851"/>
            <a:ext cx="1744001" cy="792647"/>
          </a:xfrm>
          <a:prstGeom prst="wedgeEllipseCallout">
            <a:avLst>
              <a:gd name="adj1" fmla="val -43300"/>
              <a:gd name="adj2" fmla="val -51136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have …</a:t>
            </a:r>
            <a:endParaRPr lang="en-US" dirty="0"/>
          </a:p>
        </p:txBody>
      </p:sp>
      <p:pic>
        <p:nvPicPr>
          <p:cNvPr id="4" name="Picture 3" descr="manife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49" y="2078108"/>
            <a:ext cx="5529103" cy="31824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781905" y="2298095"/>
            <a:ext cx="2443238" cy="469756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68529" y="4247812"/>
            <a:ext cx="67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jFed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1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47" y="2471508"/>
            <a:ext cx="3808824" cy="4386492"/>
          </a:xfrm>
        </p:spPr>
        <p:txBody>
          <a:bodyPr>
            <a:normAutofit/>
          </a:bodyPr>
          <a:lstStyle/>
          <a:p>
            <a:r>
              <a:rPr lang="en-US" dirty="0" smtClean="0"/>
              <a:t>When you delete resources, tool calls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deleteSliver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on aggregates</a:t>
            </a:r>
          </a:p>
        </p:txBody>
      </p:sp>
      <p:pic>
        <p:nvPicPr>
          <p:cNvPr id="5" name="Picture 4" descr="delete-Jack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04" y="4026484"/>
            <a:ext cx="4995331" cy="2608982"/>
          </a:xfrm>
          <a:prstGeom prst="rect">
            <a:avLst/>
          </a:prstGeom>
        </p:spPr>
      </p:pic>
      <p:pic>
        <p:nvPicPr>
          <p:cNvPr id="7" name="Picture 6" descr="delete-jF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71" y="902887"/>
            <a:ext cx="4940784" cy="312359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060095" y="3761619"/>
            <a:ext cx="2624667" cy="35076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60095" y="4112381"/>
            <a:ext cx="3531810" cy="314476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7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981" y="1850573"/>
            <a:ext cx="9144000" cy="11006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6000"/>
                </a:schemeClr>
              </a:gs>
              <a:gs pos="100000">
                <a:srgbClr val="FFFFFF">
                  <a:alpha val="46000"/>
                </a:srgbClr>
              </a:gs>
              <a:gs pos="54000">
                <a:srgbClr val="FF6600">
                  <a:alpha val="4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Tools: Behind the scenes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Other GENI resource reservation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Omni, </a:t>
            </a:r>
            <a:r>
              <a:rPr lang="en-US" dirty="0" err="1" smtClean="0"/>
              <a:t>jFed</a:t>
            </a:r>
            <a:r>
              <a:rPr lang="en-US" dirty="0" smtClean="0"/>
              <a:t>, Flack,</a:t>
            </a:r>
            <a:r>
              <a:rPr lang="en-US" dirty="0"/>
              <a:t> </a:t>
            </a:r>
            <a:r>
              <a:rPr lang="en-US" dirty="0" smtClean="0"/>
              <a:t>Portal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support for automating resource reservation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Custom images, install and execute scripts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Instrumentation and Measurement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GENI Desktop and </a:t>
            </a:r>
            <a:r>
              <a:rPr lang="en-US" dirty="0" err="1" smtClean="0"/>
              <a:t>LabWiki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5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 Resource Reservation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All GENI resource reservation tools speak the AM API and </a:t>
            </a:r>
            <a:r>
              <a:rPr lang="en-US" sz="2200" dirty="0" err="1" smtClean="0"/>
              <a:t>RSpec</a:t>
            </a:r>
            <a:r>
              <a:rPr lang="en-US" sz="2200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Next we’ll explore a command line tool …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60446" y="1841665"/>
            <a:ext cx="2891343" cy="1808439"/>
            <a:chOff x="5547486" y="1962615"/>
            <a:chExt cx="2891343" cy="1808439"/>
          </a:xfrm>
        </p:grpSpPr>
        <p:pic>
          <p:nvPicPr>
            <p:cNvPr id="6" name="Picture 5" descr="delete-jFed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486" y="1991676"/>
              <a:ext cx="2814551" cy="17793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54762" y="1962615"/>
              <a:ext cx="1484067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Jacks/Portal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3789" y="3845275"/>
            <a:ext cx="3120229" cy="1735942"/>
            <a:chOff x="5439209" y="3954130"/>
            <a:chExt cx="3120229" cy="1735942"/>
          </a:xfrm>
        </p:grpSpPr>
        <p:pic>
          <p:nvPicPr>
            <p:cNvPr id="5" name="Picture 4" descr="delete-Jacks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209" y="4060426"/>
              <a:ext cx="3120229" cy="16296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64120" y="3954130"/>
              <a:ext cx="89531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6600"/>
                  </a:solidFill>
                </a:rPr>
                <a:t>jFed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73573" y="3650104"/>
            <a:ext cx="3108518" cy="2059034"/>
            <a:chOff x="1527568" y="3964574"/>
            <a:chExt cx="3108518" cy="2059034"/>
          </a:xfrm>
        </p:grpSpPr>
        <p:sp>
          <p:nvSpPr>
            <p:cNvPr id="9" name="Rectangle 8"/>
            <p:cNvSpPr/>
            <p:nvPr/>
          </p:nvSpPr>
          <p:spPr>
            <a:xfrm>
              <a:off x="1527568" y="4084616"/>
              <a:ext cx="3016671" cy="193899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 cmpd="sng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$ </a:t>
              </a:r>
              <a:r>
                <a:rPr lang="en-US" sz="800" dirty="0" err="1" smtClean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omni</a:t>
              </a:r>
              <a:r>
                <a:rPr lang="en-US" sz="800" dirty="0" smtClean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createsliver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aliceslice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myRSpec.xml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</a:t>
              </a:r>
            </a:p>
            <a:p>
              <a:pPr>
                <a:defRPr/>
              </a:pPr>
              <a:r>
                <a:rPr lang="en-US" sz="800" dirty="0" err="1" smtClean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INFO:omni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: -----------------------------------</a:t>
              </a:r>
            </a:p>
            <a:p>
              <a:pPr>
                <a:defRPr/>
              </a:pP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INFO:omni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: Completed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createsliver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: </a:t>
              </a:r>
            </a:p>
            <a:p>
              <a:pPr>
                <a:defRPr/>
              </a:pPr>
              <a:endParaRPr lang="en-US" sz="800" dirty="0">
                <a:solidFill>
                  <a:srgbClr val="66FF32"/>
                </a:solidFill>
                <a:latin typeface="Courier New" charset="0"/>
                <a:cs typeface="Courier New" charset="0"/>
              </a:endParaRP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 Options as run: </a:t>
              </a: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               aggregate: https://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www.emulab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.</a:t>
              </a: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               framework: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pgeni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</a:t>
              </a: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               native: True </a:t>
              </a:r>
            </a:p>
            <a:p>
              <a:pPr>
                <a:defRPr/>
              </a:pPr>
              <a:endParaRPr lang="en-US" sz="800" dirty="0">
                <a:solidFill>
                  <a:srgbClr val="66FF32"/>
                </a:solidFill>
                <a:latin typeface="Courier New" charset="0"/>
                <a:cs typeface="Courier New" charset="0"/>
              </a:endParaRP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Args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: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createsliver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aliceslice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myRSpec.xml</a:t>
              </a:r>
              <a:endParaRPr lang="en-US" sz="800" dirty="0">
                <a:solidFill>
                  <a:srgbClr val="66FF32"/>
                </a:solidFill>
                <a:latin typeface="Courier New" charset="0"/>
                <a:cs typeface="Courier New" charset="0"/>
              </a:endParaRPr>
            </a:p>
            <a:p>
              <a:pPr>
                <a:defRPr/>
              </a:pPr>
              <a:endParaRPr lang="en-US" sz="800" dirty="0">
                <a:solidFill>
                  <a:srgbClr val="66FF32"/>
                </a:solidFill>
                <a:latin typeface="Courier New" charset="0"/>
                <a:cs typeface="Courier New" charset="0"/>
              </a:endParaRP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 Result Summary: Slice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urn:publicid:IDN+pgeni</a:t>
              </a:r>
              <a:endParaRPr lang="en-US" sz="800" dirty="0">
                <a:solidFill>
                  <a:srgbClr val="66FF32"/>
                </a:solidFill>
                <a:latin typeface="Courier New" charset="0"/>
                <a:cs typeface="Courier New" charset="0"/>
              </a:endParaRP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Reserved resources on https://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www.emulab.net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/p</a:t>
              </a:r>
            </a:p>
            <a:p>
              <a:pPr>
                <a:defRPr/>
              </a:pP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 Saved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createsliver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 results to </a:t>
              </a: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aliceslice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-man</a:t>
              </a:r>
            </a:p>
            <a:p>
              <a:pPr>
                <a:defRPr/>
              </a:pPr>
              <a:r>
                <a:rPr lang="en-US" sz="800" dirty="0" err="1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INFO:omni</a:t>
              </a:r>
              <a:r>
                <a:rPr lang="en-US" sz="800" dirty="0">
                  <a:solidFill>
                    <a:srgbClr val="66FF32"/>
                  </a:solidFill>
                  <a:latin typeface="Courier New" charset="0"/>
                  <a:cs typeface="Courier New" charset="0"/>
                </a:rPr>
                <a:t>: ===================================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0768" y="3964574"/>
              <a:ext cx="89531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6600"/>
                  </a:solidFill>
                  <a:latin typeface="Courier New"/>
                  <a:cs typeface="Courier New"/>
                </a:rPr>
                <a:t>omni</a:t>
              </a:r>
              <a:endParaRPr lang="en-US" dirty="0">
                <a:solidFill>
                  <a:srgbClr val="FF6600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42906" y="1857027"/>
            <a:ext cx="2660859" cy="1689488"/>
            <a:chOff x="1527568" y="1850545"/>
            <a:chExt cx="2660859" cy="1689488"/>
          </a:xfrm>
        </p:grpSpPr>
        <p:pic>
          <p:nvPicPr>
            <p:cNvPr id="11" name="Picture 10" descr="oneam_twovmlink_v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568" y="2035211"/>
              <a:ext cx="2553029" cy="1504822"/>
            </a:xfrm>
            <a:prstGeom prst="rect">
              <a:avLst/>
            </a:prstGeom>
            <a:ln w="47625">
              <a:noFill/>
              <a:prstDash val="solid"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293109" y="1850545"/>
              <a:ext cx="89531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Flack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22481" y="1772362"/>
            <a:ext cx="7607905" cy="4009171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7646" y="3650104"/>
            <a:ext cx="7607905" cy="213142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1524" y="2453551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Hosted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26592" y="4385325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Local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200525" y="2588382"/>
            <a:ext cx="770616" cy="435429"/>
          </a:xfrm>
          <a:prstGeom prst="rightArrow">
            <a:avLst/>
          </a:prstGeom>
          <a:solidFill>
            <a:srgbClr val="FF8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</a:rPr>
              <a:t>Omni: Resource Reservation tool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3813"/>
            <a:ext cx="3963988" cy="49323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 command line </a:t>
            </a:r>
            <a:r>
              <a:rPr lang="en-US" sz="2000" dirty="0"/>
              <a:t>experimenter </a:t>
            </a:r>
            <a:r>
              <a:rPr lang="en-US" sz="2000" dirty="0" smtClean="0"/>
              <a:t>tool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Useful for making AM API calls on aggregates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000" dirty="0"/>
              <a:t>Written in </a:t>
            </a:r>
            <a:r>
              <a:rPr lang="en-US" sz="2000" dirty="0" smtClean="0"/>
              <a:t>and s</a:t>
            </a:r>
            <a:r>
              <a:rPr lang="en-US" sz="2000" dirty="0" smtClean="0">
                <a:latin typeface="Arial" charset="0"/>
              </a:rPr>
              <a:t>criptable </a:t>
            </a:r>
            <a:r>
              <a:rPr lang="en-US" sz="2000" dirty="0">
                <a:latin typeface="Arial" charset="0"/>
              </a:rPr>
              <a:t>from </a:t>
            </a:r>
            <a:r>
              <a:rPr lang="en-US" sz="2000" dirty="0" smtClean="0">
                <a:latin typeface="Arial" charset="0"/>
              </a:rPr>
              <a:t>Python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000" b="1" dirty="0" smtClean="0">
                <a:latin typeface="Arial" charset="0"/>
              </a:rPr>
              <a:t>Works </a:t>
            </a:r>
            <a:r>
              <a:rPr lang="en-US" sz="2000" b="1" dirty="0">
                <a:latin typeface="Arial" charset="0"/>
              </a:rPr>
              <a:t>with aggregates that implement the GENI AM API </a:t>
            </a:r>
          </a:p>
          <a:p>
            <a:pPr lvl="1" eaLnBrk="1" hangingPunct="1">
              <a:defRPr/>
            </a:pPr>
            <a:r>
              <a:rPr lang="en-US" sz="2000" dirty="0" err="1" smtClean="0">
                <a:latin typeface="Arial" charset="0"/>
              </a:rPr>
              <a:t>InstaGENI</a:t>
            </a:r>
            <a:r>
              <a:rPr lang="en-US" sz="2000" dirty="0" smtClean="0">
                <a:latin typeface="Arial" charset="0"/>
              </a:rPr>
              <a:t> and </a:t>
            </a:r>
            <a:r>
              <a:rPr lang="en-US" sz="2000" dirty="0" err="1" smtClean="0">
                <a:latin typeface="Arial" charset="0"/>
              </a:rPr>
              <a:t>ExoGENI</a:t>
            </a:r>
            <a:r>
              <a:rPr lang="en-US" sz="2000" dirty="0" smtClean="0">
                <a:latin typeface="Arial" charset="0"/>
              </a:rPr>
              <a:t> racks, </a:t>
            </a:r>
            <a:r>
              <a:rPr lang="en-US" sz="2000" dirty="0" err="1" smtClean="0">
                <a:latin typeface="Arial" charset="0"/>
              </a:rPr>
              <a:t>ProtoGENI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PlanetLab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FOAM (</a:t>
            </a:r>
            <a:r>
              <a:rPr lang="en-US" sz="2000" dirty="0" err="1" smtClean="0">
                <a:latin typeface="Arial" charset="0"/>
              </a:rPr>
              <a:t>OpenFlow</a:t>
            </a:r>
            <a:r>
              <a:rPr lang="en-US" sz="2000" dirty="0" smtClean="0">
                <a:latin typeface="Arial" charset="0"/>
              </a:rPr>
              <a:t> AM)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6388" y="1308100"/>
            <a:ext cx="5076825" cy="47720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 cmpd="sng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$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omni.py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createsliver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aliceslice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myRSpec.xml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INFO:omni:Loading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config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file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omni_config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INFO:omni:Using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control framework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pgeni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INFO:omni:Slice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urn:publicid:IDN+pgeni.gpolab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.</a:t>
            </a: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        expires within 1 day on 2011-07-07 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INFO:omni:Creating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sliver(s) from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rspec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file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INFO:omni:Writing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result of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createsliver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for 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INFO:omni:Writing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to </a:t>
            </a:r>
            <a:r>
              <a:rPr lang="ja-JP" alt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‘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aliceslice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-manifest-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rspe</a:t>
            </a:r>
            <a:endParaRPr lang="en-US" sz="1400" dirty="0">
              <a:solidFill>
                <a:srgbClr val="66FF32"/>
              </a:solidFill>
              <a:latin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: -----------------------------------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: Completed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createsliver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: </a:t>
            </a:r>
          </a:p>
          <a:p>
            <a:pPr>
              <a:defRPr/>
            </a:pPr>
            <a:endParaRPr lang="en-US" sz="1400" dirty="0">
              <a:solidFill>
                <a:srgbClr val="66FF32"/>
              </a:solidFill>
              <a:latin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Options as run: </a:t>
            </a: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              aggregate: https://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www.emulab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.</a:t>
            </a: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              framework: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pgeni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              native: True </a:t>
            </a:r>
          </a:p>
          <a:p>
            <a:pPr>
              <a:defRPr/>
            </a:pPr>
            <a:endParaRPr lang="en-US" sz="1400" dirty="0">
              <a:solidFill>
                <a:srgbClr val="66FF32"/>
              </a:solidFill>
              <a:latin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createsliver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aliceslice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myRSpec.xml</a:t>
            </a:r>
            <a:endParaRPr lang="en-US" sz="1400" dirty="0">
              <a:solidFill>
                <a:srgbClr val="66FF32"/>
              </a:solidFill>
              <a:latin typeface="Courier New" charset="0"/>
              <a:cs typeface="Courier New" charset="0"/>
            </a:endParaRPr>
          </a:p>
          <a:p>
            <a:pPr>
              <a:defRPr/>
            </a:pPr>
            <a:endParaRPr lang="en-US" sz="1400" dirty="0">
              <a:solidFill>
                <a:srgbClr val="66FF32"/>
              </a:solidFill>
              <a:latin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Result Summary: Slice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urn:publicid:IDN+pgeni</a:t>
            </a:r>
            <a:endParaRPr lang="en-US" sz="1400" dirty="0">
              <a:solidFill>
                <a:srgbClr val="66FF32"/>
              </a:solidFill>
              <a:latin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Reserved resources on https://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www.emulab.net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/p</a:t>
            </a:r>
          </a:p>
          <a:p>
            <a:pPr>
              <a:defRPr/>
            </a:pP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 Saved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createsliver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 results to </a:t>
            </a: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aliceslice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-man</a:t>
            </a:r>
          </a:p>
          <a:p>
            <a:pPr>
              <a:defRPr/>
            </a:pPr>
            <a:r>
              <a:rPr lang="en-US" sz="1400" dirty="0" err="1">
                <a:solidFill>
                  <a:srgbClr val="66FF32"/>
                </a:solidFill>
                <a:latin typeface="Courier New" charset="0"/>
                <a:cs typeface="Courier New" charset="0"/>
              </a:rPr>
              <a:t>INFO:omni</a:t>
            </a:r>
            <a:r>
              <a:rPr lang="en-US" sz="1400" dirty="0">
                <a:solidFill>
                  <a:srgbClr val="66FF32"/>
                </a:solidFill>
                <a:latin typeface="Courier New" charset="0"/>
                <a:cs typeface="Courier New" charset="0"/>
              </a:rPr>
              <a:t>: ===================================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0700" y="6199188"/>
            <a:ext cx="58975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mtClean="0">
                <a:solidFill>
                  <a:srgbClr val="080808"/>
                </a:solidFill>
                <a:hlinkClick r:id="rId2"/>
              </a:rPr>
              <a:t>http://trac.gpolab.bbn.com/gcf/wiki/Omni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581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Omni Command Workflow</a:t>
            </a:r>
            <a:endParaRPr lang="en-US" dirty="0"/>
          </a:p>
        </p:txBody>
      </p:sp>
      <p:grpSp>
        <p:nvGrpSpPr>
          <p:cNvPr id="28674" name="Group 11"/>
          <p:cNvGrpSpPr>
            <a:grpSpLocks/>
          </p:cNvGrpSpPr>
          <p:nvPr/>
        </p:nvGrpSpPr>
        <p:grpSpPr bwMode="auto">
          <a:xfrm>
            <a:off x="831850" y="2843675"/>
            <a:ext cx="1708150" cy="609600"/>
            <a:chOff x="3532595" y="1981200"/>
            <a:chExt cx="1708408" cy="609600"/>
          </a:xfrm>
        </p:grpSpPr>
        <p:sp>
          <p:nvSpPr>
            <p:cNvPr id="10" name="Rectangle 9"/>
            <p:cNvSpPr/>
            <p:nvPr/>
          </p:nvSpPr>
          <p:spPr>
            <a:xfrm>
              <a:off x="3546885" y="1981200"/>
              <a:ext cx="1679829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12" name="TextBox 10"/>
            <p:cNvSpPr txBox="1">
              <a:spLocks noChangeArrowheads="1"/>
            </p:cNvSpPr>
            <p:nvPr/>
          </p:nvSpPr>
          <p:spPr bwMode="auto">
            <a:xfrm>
              <a:off x="3532595" y="2101334"/>
              <a:ext cx="1708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err="1">
                  <a:latin typeface="Courier" charset="0"/>
                  <a:cs typeface="Courier" charset="0"/>
                </a:rPr>
                <a:t>createslice</a:t>
              </a:r>
              <a:endParaRPr lang="en-US" sz="1800" dirty="0">
                <a:latin typeface="Courier" charset="0"/>
                <a:cs typeface="Courier" charset="0"/>
              </a:endParaRPr>
            </a:p>
          </p:txBody>
        </p:sp>
      </p:grpSp>
      <p:grpSp>
        <p:nvGrpSpPr>
          <p:cNvPr id="28675" name="Group 12"/>
          <p:cNvGrpSpPr>
            <a:grpSpLocks/>
          </p:cNvGrpSpPr>
          <p:nvPr/>
        </p:nvGrpSpPr>
        <p:grpSpPr bwMode="auto">
          <a:xfrm>
            <a:off x="762000" y="4520075"/>
            <a:ext cx="1846263" cy="609600"/>
            <a:chOff x="3463334" y="1981200"/>
            <a:chExt cx="1846930" cy="609600"/>
          </a:xfrm>
        </p:grpSpPr>
        <p:sp>
          <p:nvSpPr>
            <p:cNvPr id="14" name="Rectangle 13"/>
            <p:cNvSpPr/>
            <p:nvPr/>
          </p:nvSpPr>
          <p:spPr>
            <a:xfrm>
              <a:off x="3547502" y="1981200"/>
              <a:ext cx="1678593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10" name="TextBox 14"/>
            <p:cNvSpPr txBox="1">
              <a:spLocks noChangeArrowheads="1"/>
            </p:cNvSpPr>
            <p:nvPr/>
          </p:nvSpPr>
          <p:spPr bwMode="auto">
            <a:xfrm>
              <a:off x="3463334" y="2101334"/>
              <a:ext cx="18469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Courier" charset="0"/>
                  <a:cs typeface="Courier" charset="0"/>
                </a:rPr>
                <a:t>listmyslices</a:t>
              </a:r>
            </a:p>
          </p:txBody>
        </p:sp>
      </p:grpSp>
      <p:grpSp>
        <p:nvGrpSpPr>
          <p:cNvPr id="28676" name="Group 15"/>
          <p:cNvGrpSpPr>
            <a:grpSpLocks/>
          </p:cNvGrpSpPr>
          <p:nvPr/>
        </p:nvGrpSpPr>
        <p:grpSpPr bwMode="auto">
          <a:xfrm>
            <a:off x="3656012" y="2827926"/>
            <a:ext cx="1679575" cy="609600"/>
            <a:chOff x="3547308" y="1981200"/>
            <a:chExt cx="1678980" cy="609600"/>
          </a:xfrm>
        </p:grpSpPr>
        <p:sp>
          <p:nvSpPr>
            <p:cNvPr id="17" name="Rectangle 16"/>
            <p:cNvSpPr/>
            <p:nvPr/>
          </p:nvSpPr>
          <p:spPr>
            <a:xfrm>
              <a:off x="3547308" y="1981200"/>
              <a:ext cx="167898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08" name="TextBox 17"/>
            <p:cNvSpPr txBox="1">
              <a:spLocks noChangeArrowheads="1"/>
            </p:cNvSpPr>
            <p:nvPr/>
          </p:nvSpPr>
          <p:spPr bwMode="auto">
            <a:xfrm>
              <a:off x="3601856" y="2101334"/>
              <a:ext cx="15698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 err="1">
                  <a:latin typeface="Courier" charset="0"/>
                  <a:cs typeface="Courier" charset="0"/>
                </a:rPr>
                <a:t>getversion</a:t>
              </a:r>
              <a:endParaRPr lang="en-US" sz="1800" b="1" dirty="0">
                <a:latin typeface="Courier" charset="0"/>
                <a:cs typeface="Courier" charset="0"/>
              </a:endParaRPr>
            </a:p>
          </p:txBody>
        </p:sp>
      </p:grpSp>
      <p:grpSp>
        <p:nvGrpSpPr>
          <p:cNvPr id="28677" name="Group 19"/>
          <p:cNvGrpSpPr>
            <a:grpSpLocks/>
          </p:cNvGrpSpPr>
          <p:nvPr/>
        </p:nvGrpSpPr>
        <p:grpSpPr bwMode="auto">
          <a:xfrm>
            <a:off x="846138" y="3681875"/>
            <a:ext cx="1679575" cy="609600"/>
            <a:chOff x="3547308" y="1981200"/>
            <a:chExt cx="1678980" cy="609600"/>
          </a:xfrm>
        </p:grpSpPr>
        <p:sp>
          <p:nvSpPr>
            <p:cNvPr id="21" name="Rectangle 20"/>
            <p:cNvSpPr/>
            <p:nvPr/>
          </p:nvSpPr>
          <p:spPr>
            <a:xfrm>
              <a:off x="3547308" y="1981200"/>
              <a:ext cx="167898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06" name="TextBox 21"/>
            <p:cNvSpPr txBox="1">
              <a:spLocks noChangeArrowheads="1"/>
            </p:cNvSpPr>
            <p:nvPr/>
          </p:nvSpPr>
          <p:spPr bwMode="auto">
            <a:xfrm>
              <a:off x="3601856" y="2101334"/>
              <a:ext cx="15698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Courier" charset="0"/>
                  <a:cs typeface="Courier" charset="0"/>
                </a:rPr>
                <a:t>renewslice</a:t>
              </a:r>
            </a:p>
          </p:txBody>
        </p:sp>
      </p:grpSp>
      <p:grpSp>
        <p:nvGrpSpPr>
          <p:cNvPr id="28678" name="Group 22"/>
          <p:cNvGrpSpPr>
            <a:grpSpLocks/>
          </p:cNvGrpSpPr>
          <p:nvPr/>
        </p:nvGrpSpPr>
        <p:grpSpPr bwMode="auto">
          <a:xfrm>
            <a:off x="3570288" y="4428126"/>
            <a:ext cx="1846262" cy="609600"/>
            <a:chOff x="3463334" y="1981200"/>
            <a:chExt cx="1846930" cy="609600"/>
          </a:xfrm>
        </p:grpSpPr>
        <p:sp>
          <p:nvSpPr>
            <p:cNvPr id="24" name="Rectangle 23"/>
            <p:cNvSpPr/>
            <p:nvPr/>
          </p:nvSpPr>
          <p:spPr>
            <a:xfrm>
              <a:off x="3547501" y="1981200"/>
              <a:ext cx="1678595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04" name="TextBox 24"/>
            <p:cNvSpPr txBox="1">
              <a:spLocks noChangeArrowheads="1"/>
            </p:cNvSpPr>
            <p:nvPr/>
          </p:nvSpPr>
          <p:spPr bwMode="auto">
            <a:xfrm>
              <a:off x="3463334" y="2101334"/>
              <a:ext cx="18469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latin typeface="Courier" charset="0"/>
                  <a:cs typeface="Courier" charset="0"/>
                </a:rPr>
                <a:t>createsliver</a:t>
              </a:r>
            </a:p>
          </p:txBody>
        </p:sp>
      </p:grpSp>
      <p:grpSp>
        <p:nvGrpSpPr>
          <p:cNvPr id="28679" name="Group 25"/>
          <p:cNvGrpSpPr>
            <a:grpSpLocks/>
          </p:cNvGrpSpPr>
          <p:nvPr/>
        </p:nvGrpSpPr>
        <p:grpSpPr bwMode="auto">
          <a:xfrm>
            <a:off x="3500438" y="3666126"/>
            <a:ext cx="1985962" cy="609600"/>
            <a:chOff x="3394073" y="1981200"/>
            <a:chExt cx="1985452" cy="609600"/>
          </a:xfrm>
        </p:grpSpPr>
        <p:sp>
          <p:nvSpPr>
            <p:cNvPr id="27" name="Rectangle 26"/>
            <p:cNvSpPr/>
            <p:nvPr/>
          </p:nvSpPr>
          <p:spPr>
            <a:xfrm>
              <a:off x="3548020" y="1981200"/>
              <a:ext cx="1677557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02" name="TextBox 27"/>
            <p:cNvSpPr txBox="1">
              <a:spLocks noChangeArrowheads="1"/>
            </p:cNvSpPr>
            <p:nvPr/>
          </p:nvSpPr>
          <p:spPr bwMode="auto">
            <a:xfrm>
              <a:off x="3394073" y="2101334"/>
              <a:ext cx="1985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 err="1">
                  <a:latin typeface="Courier" charset="0"/>
                  <a:cs typeface="Courier" charset="0"/>
                </a:rPr>
                <a:t>listresources</a:t>
              </a:r>
              <a:endParaRPr lang="en-US" sz="1800" b="1" dirty="0">
                <a:latin typeface="Courier" charset="0"/>
                <a:cs typeface="Courier" charset="0"/>
              </a:endParaRPr>
            </a:p>
          </p:txBody>
        </p:sp>
      </p:grpSp>
      <p:grpSp>
        <p:nvGrpSpPr>
          <p:cNvPr id="28680" name="Group 28"/>
          <p:cNvGrpSpPr>
            <a:grpSpLocks/>
          </p:cNvGrpSpPr>
          <p:nvPr/>
        </p:nvGrpSpPr>
        <p:grpSpPr bwMode="auto">
          <a:xfrm>
            <a:off x="3570288" y="5266326"/>
            <a:ext cx="1846262" cy="609600"/>
            <a:chOff x="3463334" y="1981200"/>
            <a:chExt cx="1846930" cy="609600"/>
          </a:xfrm>
        </p:grpSpPr>
        <p:sp>
          <p:nvSpPr>
            <p:cNvPr id="30" name="Rectangle 29"/>
            <p:cNvSpPr/>
            <p:nvPr/>
          </p:nvSpPr>
          <p:spPr>
            <a:xfrm>
              <a:off x="3547501" y="1981200"/>
              <a:ext cx="1678595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00" name="TextBox 30"/>
            <p:cNvSpPr txBox="1">
              <a:spLocks noChangeArrowheads="1"/>
            </p:cNvSpPr>
            <p:nvPr/>
          </p:nvSpPr>
          <p:spPr bwMode="auto">
            <a:xfrm>
              <a:off x="3463334" y="2101334"/>
              <a:ext cx="18469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 err="1">
                  <a:latin typeface="Courier" charset="0"/>
                  <a:cs typeface="Courier" charset="0"/>
                </a:rPr>
                <a:t>sliverstatus</a:t>
              </a:r>
              <a:endParaRPr lang="en-US" sz="1800" b="1" dirty="0">
                <a:latin typeface="Courier" charset="0"/>
                <a:cs typeface="Courier" charset="0"/>
              </a:endParaRPr>
            </a:p>
          </p:txBody>
        </p:sp>
      </p:grpSp>
      <p:grpSp>
        <p:nvGrpSpPr>
          <p:cNvPr id="28681" name="Group 34"/>
          <p:cNvGrpSpPr>
            <a:grpSpLocks/>
          </p:cNvGrpSpPr>
          <p:nvPr/>
        </p:nvGrpSpPr>
        <p:grpSpPr bwMode="auto">
          <a:xfrm>
            <a:off x="6400800" y="2815729"/>
            <a:ext cx="1846263" cy="609600"/>
            <a:chOff x="3463334" y="1981200"/>
            <a:chExt cx="1846930" cy="609600"/>
          </a:xfrm>
        </p:grpSpPr>
        <p:sp>
          <p:nvSpPr>
            <p:cNvPr id="36" name="Rectangle 35"/>
            <p:cNvSpPr/>
            <p:nvPr/>
          </p:nvSpPr>
          <p:spPr>
            <a:xfrm>
              <a:off x="3547502" y="1981200"/>
              <a:ext cx="1678593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98" name="TextBox 36"/>
            <p:cNvSpPr txBox="1">
              <a:spLocks noChangeArrowheads="1"/>
            </p:cNvSpPr>
            <p:nvPr/>
          </p:nvSpPr>
          <p:spPr bwMode="auto">
            <a:xfrm>
              <a:off x="3463334" y="2101334"/>
              <a:ext cx="18469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latin typeface="Courier" charset="0"/>
                  <a:cs typeface="Courier" charset="0"/>
                </a:rPr>
                <a:t>deletesliver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276600" y="1831901"/>
            <a:ext cx="2438400" cy="4506376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3" name="TextBox 38"/>
          <p:cNvSpPr txBox="1">
            <a:spLocks noChangeArrowheads="1"/>
          </p:cNvSpPr>
          <p:nvPr/>
        </p:nvSpPr>
        <p:spPr bwMode="auto">
          <a:xfrm>
            <a:off x="3581400" y="1839182"/>
            <a:ext cx="1827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Repeat for each </a:t>
            </a:r>
          </a:p>
          <a:p>
            <a:pPr algn="ctr" eaLnBrk="1" hangingPunct="1"/>
            <a:r>
              <a:rPr lang="en-US" sz="1800" dirty="0"/>
              <a:t>aggregate</a:t>
            </a:r>
          </a:p>
        </p:txBody>
      </p:sp>
      <p:cxnSp>
        <p:nvCxnSpPr>
          <p:cNvPr id="41" name="Elbow Connector 40"/>
          <p:cNvCxnSpPr>
            <a:stCxn id="14" idx="2"/>
            <a:endCxn id="17" idx="0"/>
          </p:cNvCxnSpPr>
          <p:nvPr/>
        </p:nvCxnSpPr>
        <p:spPr>
          <a:xfrm rot="5400000" flipH="1" flipV="1">
            <a:off x="1939591" y="2573467"/>
            <a:ext cx="2301749" cy="2810668"/>
          </a:xfrm>
          <a:prstGeom prst="bentConnector5">
            <a:avLst>
              <a:gd name="adj1" fmla="val -9932"/>
              <a:gd name="adj2" fmla="val 49986"/>
              <a:gd name="adj3" fmla="val 109932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491037" y="3437526"/>
            <a:ext cx="0" cy="2286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681163" y="3453275"/>
            <a:ext cx="0" cy="2286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681163" y="4291475"/>
            <a:ext cx="0" cy="2286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495800" y="4275726"/>
            <a:ext cx="0" cy="2286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495800" y="5037726"/>
            <a:ext cx="0" cy="2286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0" idx="2"/>
            <a:endCxn id="36" idx="0"/>
          </p:cNvCxnSpPr>
          <p:nvPr/>
        </p:nvCxnSpPr>
        <p:spPr>
          <a:xfrm rot="5400000" flipH="1" flipV="1">
            <a:off x="4378576" y="2930571"/>
            <a:ext cx="3060197" cy="2830513"/>
          </a:xfrm>
          <a:prstGeom prst="bentConnector5">
            <a:avLst>
              <a:gd name="adj1" fmla="val -7470"/>
              <a:gd name="adj2" fmla="val 50000"/>
              <a:gd name="adj3" fmla="val 10747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96000" y="1831901"/>
            <a:ext cx="2438400" cy="4506376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92" name="TextBox 58"/>
          <p:cNvSpPr txBox="1">
            <a:spLocks noChangeArrowheads="1"/>
          </p:cNvSpPr>
          <p:nvPr/>
        </p:nvSpPr>
        <p:spPr bwMode="auto">
          <a:xfrm>
            <a:off x="6400800" y="1824241"/>
            <a:ext cx="1827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Repeat for each </a:t>
            </a:r>
          </a:p>
          <a:p>
            <a:pPr algn="ctr" eaLnBrk="1" hangingPunct="1"/>
            <a:r>
              <a:rPr lang="en-US" sz="1800"/>
              <a:t>aggregate</a:t>
            </a:r>
          </a:p>
        </p:txBody>
      </p:sp>
      <p:sp>
        <p:nvSpPr>
          <p:cNvPr id="28693" name="TextBox 60"/>
          <p:cNvSpPr txBox="1">
            <a:spLocks noChangeArrowheads="1"/>
          </p:cNvSpPr>
          <p:nvPr/>
        </p:nvSpPr>
        <p:spPr bwMode="auto">
          <a:xfrm>
            <a:off x="1184275" y="1066800"/>
            <a:ext cx="98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/>
              <a:t>Create</a:t>
            </a:r>
          </a:p>
          <a:p>
            <a:pPr algn="ctr" eaLnBrk="1" hangingPunct="1"/>
            <a:r>
              <a:rPr lang="en-US" sz="2000" b="1" dirty="0"/>
              <a:t>Slice</a:t>
            </a:r>
          </a:p>
        </p:txBody>
      </p:sp>
      <p:sp>
        <p:nvSpPr>
          <p:cNvPr id="28694" name="TextBox 61"/>
          <p:cNvSpPr txBox="1">
            <a:spLocks noChangeArrowheads="1"/>
          </p:cNvSpPr>
          <p:nvPr/>
        </p:nvSpPr>
        <p:spPr bwMode="auto">
          <a:xfrm>
            <a:off x="3986213" y="1066800"/>
            <a:ext cx="982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Create</a:t>
            </a:r>
          </a:p>
          <a:p>
            <a:pPr algn="ctr" eaLnBrk="1" hangingPunct="1"/>
            <a:r>
              <a:rPr lang="en-US" sz="2000" b="1"/>
              <a:t>Sliver</a:t>
            </a:r>
          </a:p>
        </p:txBody>
      </p:sp>
      <p:sp>
        <p:nvSpPr>
          <p:cNvPr id="28695" name="TextBox 62"/>
          <p:cNvSpPr txBox="1">
            <a:spLocks noChangeArrowheads="1"/>
          </p:cNvSpPr>
          <p:nvPr/>
        </p:nvSpPr>
        <p:spPr bwMode="auto">
          <a:xfrm>
            <a:off x="6775450" y="1204913"/>
            <a:ext cx="1195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Cleanup</a:t>
            </a:r>
          </a:p>
        </p:txBody>
      </p:sp>
      <p:sp>
        <p:nvSpPr>
          <p:cNvPr id="28696" name="TextBox 63"/>
          <p:cNvSpPr txBox="1">
            <a:spLocks noChangeArrowheads="1"/>
          </p:cNvSpPr>
          <p:nvPr/>
        </p:nvSpPr>
        <p:spPr bwMode="auto">
          <a:xfrm>
            <a:off x="176990" y="6158484"/>
            <a:ext cx="303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Legend: </a:t>
            </a:r>
            <a:r>
              <a:rPr lang="en-US" sz="1800" b="1" dirty="0"/>
              <a:t>AM API command</a:t>
            </a:r>
          </a:p>
        </p:txBody>
      </p:sp>
    </p:spTree>
    <p:extLst>
      <p:ext uri="{BB962C8B-B14F-4D97-AF65-F5344CB8AC3E}">
        <p14:creationId xmlns:p14="http://schemas.microsoft.com/office/powerpoint/2010/main" val="240351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cs typeface="Courier"/>
              </a:rPr>
              <a:t>Sample Omni </a:t>
            </a:r>
            <a:r>
              <a:rPr lang="en-US" dirty="0" smtClean="0">
                <a:latin typeface="+mj-lt"/>
                <a:cs typeface="Courier"/>
              </a:rPr>
              <a:t>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79" y="1356277"/>
            <a:ext cx="8353988" cy="341300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 err="1" smtClean="0">
                <a:latin typeface="Courier"/>
                <a:cs typeface="Courier"/>
              </a:rPr>
              <a:t>omni</a:t>
            </a:r>
            <a:r>
              <a:rPr lang="en-US" sz="1800" dirty="0" smtClean="0">
                <a:latin typeface="Courier"/>
                <a:cs typeface="Courier"/>
              </a:rPr>
              <a:t> –a </a:t>
            </a:r>
            <a:r>
              <a:rPr lang="en-US" sz="1800" i="1" dirty="0" err="1" smtClean="0">
                <a:solidFill>
                  <a:srgbClr val="408000"/>
                </a:solidFill>
                <a:latin typeface="Courier"/>
                <a:cs typeface="Courier"/>
              </a:rPr>
              <a:t>aggregatename</a:t>
            </a:r>
            <a:r>
              <a:rPr lang="en-US" sz="1800" dirty="0" smtClean="0">
                <a:solidFill>
                  <a:srgbClr val="408000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listresources</a:t>
            </a:r>
            <a:endParaRPr lang="en-US" sz="1800" dirty="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 err="1" smtClean="0">
                <a:latin typeface="Courier"/>
                <a:cs typeface="Courier"/>
              </a:rPr>
              <a:t>omni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–a </a:t>
            </a:r>
            <a:r>
              <a:rPr lang="en-US" sz="1800" i="1" dirty="0" err="1">
                <a:solidFill>
                  <a:srgbClr val="408000"/>
                </a:solidFill>
                <a:latin typeface="Courier"/>
                <a:cs typeface="Courier"/>
              </a:rPr>
              <a:t>aggregatename</a:t>
            </a:r>
            <a:r>
              <a:rPr lang="en-US" sz="1800" dirty="0">
                <a:solidFill>
                  <a:srgbClr val="408000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createsliver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i="1" dirty="0" err="1">
                <a:solidFill>
                  <a:srgbClr val="008000"/>
                </a:solidFill>
                <a:latin typeface="Courier"/>
                <a:cs typeface="Courier"/>
              </a:rPr>
              <a:t>slicename</a:t>
            </a:r>
            <a:r>
              <a:rPr lang="en-US" sz="1800" i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i="1" dirty="0" err="1" smtClean="0">
                <a:solidFill>
                  <a:srgbClr val="660066"/>
                </a:solidFill>
                <a:latin typeface="Courier"/>
                <a:cs typeface="Courier"/>
              </a:rPr>
              <a:t>requestRSpec</a:t>
            </a:r>
            <a:endParaRPr lang="en-US" sz="1800" dirty="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 err="1" smtClean="0">
                <a:latin typeface="Courier"/>
                <a:cs typeface="Courier"/>
              </a:rPr>
              <a:t>omni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–a </a:t>
            </a:r>
            <a:r>
              <a:rPr lang="en-US" sz="1800" i="1" dirty="0" err="1">
                <a:solidFill>
                  <a:srgbClr val="408000"/>
                </a:solidFill>
                <a:latin typeface="Courier"/>
                <a:cs typeface="Courier"/>
              </a:rPr>
              <a:t>aggregatename</a:t>
            </a:r>
            <a:r>
              <a:rPr lang="en-US" sz="1800" dirty="0">
                <a:solidFill>
                  <a:srgbClr val="408000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sliverstatus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i="1" dirty="0" err="1" smtClean="0">
                <a:solidFill>
                  <a:srgbClr val="008000"/>
                </a:solidFill>
                <a:latin typeface="Courier"/>
                <a:cs typeface="Courier"/>
              </a:rPr>
              <a:t>slicename</a:t>
            </a:r>
            <a:endParaRPr lang="en-US" sz="1800" i="1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 err="1" smtClean="0">
                <a:latin typeface="Courier"/>
                <a:cs typeface="Courier"/>
              </a:rPr>
              <a:t>omni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–a </a:t>
            </a:r>
            <a:r>
              <a:rPr lang="en-US" sz="1800" i="1" dirty="0" err="1">
                <a:solidFill>
                  <a:srgbClr val="408000"/>
                </a:solidFill>
                <a:latin typeface="Courier"/>
                <a:cs typeface="Courier"/>
              </a:rPr>
              <a:t>aggregatename</a:t>
            </a:r>
            <a:r>
              <a:rPr lang="en-US" sz="1800" dirty="0">
                <a:solidFill>
                  <a:srgbClr val="408000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listresources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i="1" dirty="0" err="1" smtClean="0">
                <a:solidFill>
                  <a:srgbClr val="008000"/>
                </a:solidFill>
                <a:latin typeface="Courier"/>
                <a:cs typeface="Courier"/>
              </a:rPr>
              <a:t>slicename</a:t>
            </a:r>
            <a:endParaRPr lang="en-US" sz="1800" dirty="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 err="1" smtClean="0">
                <a:latin typeface="Courier"/>
                <a:cs typeface="Courier"/>
              </a:rPr>
              <a:t>omni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–a </a:t>
            </a:r>
            <a:r>
              <a:rPr lang="en-US" sz="1800" i="1" dirty="0" err="1">
                <a:solidFill>
                  <a:srgbClr val="408000"/>
                </a:solidFill>
                <a:latin typeface="Courier"/>
                <a:cs typeface="Courier"/>
              </a:rPr>
              <a:t>aggregatename</a:t>
            </a:r>
            <a:r>
              <a:rPr lang="en-US" sz="1800" dirty="0">
                <a:solidFill>
                  <a:srgbClr val="408000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deletesliver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i="1" dirty="0" err="1">
                <a:solidFill>
                  <a:srgbClr val="008000"/>
                </a:solidFill>
                <a:latin typeface="Courier"/>
                <a:cs typeface="Courier"/>
              </a:rPr>
              <a:t>slicename</a:t>
            </a:r>
            <a:r>
              <a:rPr lang="en-US" sz="2000" i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endParaRPr lang="en-US" sz="2000" i="1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2000" i="1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"/>
              </a:rPr>
              <a:t>A useful utility (distributed with Omni):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"/>
              </a:rPr>
              <a:t>    </a:t>
            </a:r>
            <a:r>
              <a:rPr lang="en-US" sz="2400" dirty="0" err="1" smtClean="0">
                <a:latin typeface="Courier"/>
                <a:cs typeface="Courier"/>
              </a:rPr>
              <a:t>readyToLogin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–a </a:t>
            </a:r>
            <a:r>
              <a:rPr lang="en-US" sz="2400" i="1" dirty="0" err="1">
                <a:solidFill>
                  <a:srgbClr val="408000"/>
                </a:solidFill>
                <a:latin typeface="Courier"/>
                <a:cs typeface="Courier"/>
              </a:rPr>
              <a:t>aggregatename</a:t>
            </a:r>
            <a:r>
              <a:rPr lang="en-US" sz="2400" dirty="0">
                <a:solidFill>
                  <a:srgbClr val="408000"/>
                </a:solidFill>
                <a:latin typeface="Courier"/>
                <a:cs typeface="Courier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Courier"/>
                <a:cs typeface="Courier"/>
              </a:rPr>
              <a:t>slicename</a:t>
            </a:r>
            <a:r>
              <a:rPr lang="en-US" sz="2400" i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Courier"/>
              </a:rPr>
              <a:t>Gives you the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"/>
              </a:rPr>
              <a:t>ssh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"/>
              </a:rPr>
              <a:t> commands you need to log into your nodes </a:t>
            </a:r>
          </a:p>
          <a:p>
            <a:pPr lvl="2"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Courier"/>
                <a:cs typeface="Courier"/>
              </a:rPr>
              <a:t>readyToLogin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ourier"/>
              </a:rPr>
              <a:t>parses the output of </a:t>
            </a:r>
            <a:r>
              <a:rPr lang="en-US" sz="1600" dirty="0" err="1" smtClean="0">
                <a:solidFill>
                  <a:schemeClr val="tx1"/>
                </a:solidFill>
                <a:latin typeface="Courier"/>
                <a:cs typeface="Courier"/>
              </a:rPr>
              <a:t>listresources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 and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ourier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"/>
                <a:cs typeface="Courier"/>
              </a:rPr>
              <a:t>sliverstatus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ourier"/>
              </a:rPr>
              <a:t>to determine the hostname, port and username for the </a:t>
            </a:r>
            <a:r>
              <a:rPr lang="en-US" sz="1600" dirty="0" err="1" smtClean="0">
                <a:solidFill>
                  <a:schemeClr val="tx1"/>
                </a:solidFill>
                <a:latin typeface="Courier"/>
                <a:cs typeface="Courier"/>
              </a:rPr>
              <a:t>ssh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Courier"/>
              </a:rPr>
              <a:t> commands</a:t>
            </a:r>
            <a:endParaRPr lang="en-US" sz="1600" dirty="0">
              <a:solidFill>
                <a:schemeClr val="tx1"/>
              </a:solidFill>
              <a:latin typeface="+mn-lt"/>
              <a:cs typeface="Courier"/>
            </a:endParaRPr>
          </a:p>
          <a:p>
            <a:pPr>
              <a:defRPr/>
            </a:pPr>
            <a:endParaRPr lang="en-US" i="1" dirty="0">
              <a:solidFill>
                <a:srgbClr val="970104"/>
              </a:solidFill>
              <a:latin typeface="Courier"/>
              <a:cs typeface="Courier"/>
            </a:endParaRPr>
          </a:p>
          <a:p>
            <a:pPr>
              <a:defRPr/>
            </a:pPr>
            <a:endParaRPr lang="en-US" dirty="0" smtClean="0">
              <a:latin typeface="Courier"/>
              <a:ea typeface="+mn-ea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5082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omni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0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Omni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Omni reads a configuration file </a:t>
            </a:r>
            <a:r>
              <a:rPr lang="en-US" dirty="0" err="1" smtClean="0">
                <a:latin typeface="Courier"/>
                <a:cs typeface="Courier"/>
              </a:rPr>
              <a:t>omni_config</a:t>
            </a:r>
            <a:r>
              <a:rPr lang="en-US" dirty="0" smtClean="0"/>
              <a:t> to:</a:t>
            </a:r>
          </a:p>
          <a:p>
            <a:pPr lvl="1"/>
            <a:r>
              <a:rPr lang="en-US" dirty="0" smtClean="0"/>
              <a:t>Find locations of </a:t>
            </a:r>
            <a:r>
              <a:rPr lang="en-US" dirty="0" err="1" smtClean="0"/>
              <a:t>ssl</a:t>
            </a:r>
            <a:r>
              <a:rPr lang="en-US" dirty="0" smtClean="0"/>
              <a:t> certs and </a:t>
            </a:r>
            <a:r>
              <a:rPr lang="en-US" dirty="0" err="1" smtClean="0"/>
              <a:t>ssh</a:t>
            </a:r>
            <a:r>
              <a:rPr lang="en-US" dirty="0" smtClean="0"/>
              <a:t> key files</a:t>
            </a:r>
          </a:p>
          <a:p>
            <a:pPr lvl="2"/>
            <a:r>
              <a:rPr lang="en-US" dirty="0" err="1" smtClean="0"/>
              <a:t>ssl</a:t>
            </a:r>
            <a:r>
              <a:rPr lang="en-US" dirty="0" smtClean="0"/>
              <a:t> certs are used to secure communication between Omni and the aggregates</a:t>
            </a:r>
          </a:p>
          <a:p>
            <a:pPr lvl="2"/>
            <a:r>
              <a:rPr lang="en-US" dirty="0" err="1"/>
              <a:t>s</a:t>
            </a:r>
            <a:r>
              <a:rPr lang="en-US" dirty="0" err="1" smtClean="0"/>
              <a:t>sh</a:t>
            </a:r>
            <a:r>
              <a:rPr lang="en-US" dirty="0" smtClean="0"/>
              <a:t> key pairs are used log into compute resources</a:t>
            </a:r>
          </a:p>
          <a:p>
            <a:pPr lvl="1"/>
            <a:r>
              <a:rPr lang="en-US" dirty="0" smtClean="0"/>
              <a:t>Find standard nicknames for aggregates</a:t>
            </a:r>
          </a:p>
          <a:p>
            <a:pPr lvl="2"/>
            <a:r>
              <a:rPr lang="en-US" dirty="0" smtClean="0"/>
              <a:t>e.g. you can refer to the </a:t>
            </a:r>
            <a:r>
              <a:rPr lang="en-US" dirty="0" err="1" smtClean="0"/>
              <a:t>InstaGENI</a:t>
            </a:r>
            <a:r>
              <a:rPr lang="en-US" dirty="0" smtClean="0"/>
              <a:t> rack at </a:t>
            </a:r>
            <a:r>
              <a:rPr lang="en-US" dirty="0" err="1" smtClean="0"/>
              <a:t>NYSERNet</a:t>
            </a:r>
            <a:r>
              <a:rPr lang="en-US" dirty="0" smtClean="0"/>
              <a:t> as </a:t>
            </a:r>
            <a:r>
              <a:rPr lang="en-US" dirty="0" err="1" smtClean="0">
                <a:latin typeface="Courier New"/>
                <a:cs typeface="Courier New"/>
              </a:rPr>
              <a:t>nysernet-ig</a:t>
            </a:r>
            <a:endParaRPr lang="en-US" dirty="0">
              <a:latin typeface="Courier New"/>
              <a:cs typeface="Courier New"/>
            </a:endParaRPr>
          </a:p>
          <a:p>
            <a:pPr marL="1371600" lvl="3" indent="0">
              <a:buNone/>
            </a:pPr>
            <a:r>
              <a:rPr lang="en-US" dirty="0" smtClean="0"/>
              <a:t>instead of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en-US" sz="1800" dirty="0" smtClean="0"/>
              <a:t>  </a:t>
            </a:r>
            <a:r>
              <a:rPr lang="en-US" sz="1600" dirty="0" smtClean="0">
                <a:latin typeface="Courier New"/>
                <a:cs typeface="Courier New"/>
              </a:rPr>
              <a:t>https://instageni.nysernet.org</a:t>
            </a:r>
            <a:r>
              <a:rPr lang="en-US" sz="1600" dirty="0">
                <a:latin typeface="Courier New"/>
                <a:cs typeface="Courier New"/>
              </a:rPr>
              <a:t>:</a:t>
            </a:r>
            <a:r>
              <a:rPr lang="en-US" sz="1600" dirty="0" smtClean="0">
                <a:latin typeface="Courier New"/>
                <a:cs typeface="Courier New"/>
              </a:rPr>
              <a:t>12369/</a:t>
            </a:r>
            <a:r>
              <a:rPr lang="en-US" sz="1600" dirty="0" err="1" smtClean="0">
                <a:latin typeface="Courier New"/>
                <a:cs typeface="Courier New"/>
              </a:rPr>
              <a:t>protogeni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 err="1" smtClean="0">
                <a:latin typeface="Courier New"/>
                <a:cs typeface="Courier New"/>
              </a:rPr>
              <a:t>xmlrpc</a:t>
            </a:r>
            <a:r>
              <a:rPr lang="en-US" sz="1600" dirty="0" smtClean="0">
                <a:latin typeface="Courier New"/>
                <a:cs typeface="Courier New"/>
              </a:rPr>
              <a:t>/am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914400" lvl="2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936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7105"/>
            <a:ext cx="9144000" cy="7039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6000"/>
                </a:schemeClr>
              </a:gs>
              <a:gs pos="100000">
                <a:srgbClr val="FFFFFF">
                  <a:alpha val="46000"/>
                </a:srgbClr>
              </a:gs>
              <a:gs pos="54000">
                <a:srgbClr val="FF6600">
                  <a:alpha val="4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Tools: Behind the scenes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Other GENI resource reservation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Omni, </a:t>
            </a:r>
            <a:r>
              <a:rPr lang="en-US" dirty="0" err="1" smtClean="0"/>
              <a:t>jFed</a:t>
            </a:r>
            <a:r>
              <a:rPr lang="en-US" dirty="0" smtClean="0"/>
              <a:t>, Flack,</a:t>
            </a:r>
            <a:r>
              <a:rPr lang="en-US" dirty="0"/>
              <a:t> </a:t>
            </a:r>
            <a:r>
              <a:rPr lang="en-US" dirty="0" smtClean="0"/>
              <a:t>Portal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support for automating resource reservation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Custom images, install and execute scripts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Instrumentation and Measurement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GENI Desktop and </a:t>
            </a:r>
            <a:r>
              <a:rPr lang="en-US" dirty="0" err="1" smtClean="0"/>
              <a:t>LabWiki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Omni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48" y="1146894"/>
            <a:ext cx="8770775" cy="5115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Download the GENI bundle from the GENI Portal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39154" y="5127781"/>
            <a:ext cx="6954477" cy="105868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$ </a:t>
            </a:r>
            <a:r>
              <a:rPr lang="en-US" sz="24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omni</a:t>
            </a:r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-configure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54" y="1691039"/>
            <a:ext cx="6483343" cy="2430224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5748" y="4560591"/>
            <a:ext cx="8770775" cy="51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2. Run </a:t>
            </a:r>
            <a:r>
              <a:rPr lang="en-US" sz="2400" dirty="0" err="1" smtClean="0"/>
              <a:t>omni</a:t>
            </a:r>
            <a:r>
              <a:rPr lang="en-US" sz="2400" dirty="0" smtClean="0"/>
              <a:t>-configure in a terminal window</a:t>
            </a:r>
          </a:p>
        </p:txBody>
      </p:sp>
    </p:spTree>
    <p:extLst>
      <p:ext uri="{BB962C8B-B14F-4D97-AF65-F5344CB8AC3E}">
        <p14:creationId xmlns:p14="http://schemas.microsoft.com/office/powerpoint/2010/main" val="79950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 Hands-On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856133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Login information</a:t>
            </a: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"/>
                <a:cs typeface="Courier"/>
              </a:rPr>
              <a:t>readyToLogin</a:t>
            </a:r>
            <a:r>
              <a:rPr lang="en-US" sz="2000" dirty="0" smtClean="0">
                <a:latin typeface="Courier"/>
                <a:cs typeface="Courier"/>
              </a:rPr>
              <a:t> –</a:t>
            </a:r>
            <a:r>
              <a:rPr lang="en-US" sz="2000" dirty="0">
                <a:latin typeface="Courier"/>
                <a:cs typeface="Courier"/>
              </a:rPr>
              <a:t>a </a:t>
            </a:r>
            <a:r>
              <a:rPr lang="en-US" sz="2000" i="1" dirty="0" err="1">
                <a:solidFill>
                  <a:srgbClr val="408000"/>
                </a:solidFill>
                <a:latin typeface="Courier"/>
                <a:cs typeface="Courier"/>
              </a:rPr>
              <a:t>aggregatename</a:t>
            </a:r>
            <a:r>
              <a:rPr lang="en-US" sz="2000" dirty="0">
                <a:solidFill>
                  <a:srgbClr val="408000"/>
                </a:solidFill>
                <a:latin typeface="Courier"/>
                <a:cs typeface="Courier"/>
              </a:rPr>
              <a:t> </a:t>
            </a:r>
            <a:r>
              <a:rPr lang="en-US" sz="2000" i="1" dirty="0" err="1" smtClean="0">
                <a:solidFill>
                  <a:srgbClr val="008000"/>
                </a:solidFill>
                <a:latin typeface="Courier"/>
                <a:cs typeface="Courier"/>
              </a:rPr>
              <a:t>slicename</a:t>
            </a:r>
            <a:r>
              <a:rPr lang="en-US" sz="2000" i="1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endParaRPr lang="en-US" sz="2400" i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Delete an existing reservation</a:t>
            </a:r>
          </a:p>
          <a:p>
            <a:pPr marL="0" indent="0">
              <a:buNone/>
            </a:pPr>
            <a:endParaRPr lang="en-US" sz="2400" i="1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o</a:t>
            </a:r>
            <a:r>
              <a:rPr lang="en-US" sz="2000" dirty="0" err="1" smtClean="0">
                <a:latin typeface="Courier"/>
                <a:cs typeface="Courier"/>
              </a:rPr>
              <a:t>mni</a:t>
            </a:r>
            <a:r>
              <a:rPr lang="en-US" sz="2000" dirty="0" smtClean="0">
                <a:latin typeface="Courier"/>
                <a:cs typeface="Courier"/>
              </a:rPr>
              <a:t> --</a:t>
            </a:r>
            <a:r>
              <a:rPr lang="en-US" sz="2000" dirty="0" err="1" smtClean="0">
                <a:latin typeface="Courier"/>
                <a:cs typeface="Courier"/>
              </a:rPr>
              <a:t>useSliceAggregates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deletesliver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i="1" dirty="0" err="1">
                <a:solidFill>
                  <a:srgbClr val="008000"/>
                </a:solidFill>
                <a:latin typeface="Courier"/>
                <a:cs typeface="Courier"/>
              </a:rPr>
              <a:t>slicename</a:t>
            </a:r>
            <a:r>
              <a:rPr lang="en-US" sz="2000" i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0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75428"/>
            <a:ext cx="9144000" cy="11006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6000"/>
                </a:schemeClr>
              </a:gs>
              <a:gs pos="100000">
                <a:srgbClr val="FFFFFF">
                  <a:alpha val="46000"/>
                </a:srgbClr>
              </a:gs>
              <a:gs pos="54000">
                <a:srgbClr val="FF6600">
                  <a:alpha val="4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Tools: Behind the scenes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Other GENI resource reservation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Omni, </a:t>
            </a:r>
            <a:r>
              <a:rPr lang="en-US" dirty="0" err="1" smtClean="0"/>
              <a:t>jFed</a:t>
            </a:r>
            <a:r>
              <a:rPr lang="en-US" dirty="0" smtClean="0"/>
              <a:t>, Flack,</a:t>
            </a:r>
            <a:r>
              <a:rPr lang="en-US" dirty="0"/>
              <a:t> </a:t>
            </a:r>
            <a:r>
              <a:rPr lang="en-US" dirty="0" smtClean="0"/>
              <a:t>Portal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support for automating resource reservation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Custom images, install and execute scripts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Instrumentation and Measurement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GENI Desktop and </a:t>
            </a:r>
            <a:r>
              <a:rPr lang="en-US" dirty="0" err="1" smtClean="0"/>
              <a:t>LabWiki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6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Custom Images</a:t>
            </a:r>
          </a:p>
          <a:p>
            <a:r>
              <a:rPr lang="en-US" dirty="0" smtClean="0"/>
              <a:t>Standard images are available</a:t>
            </a:r>
          </a:p>
          <a:p>
            <a:r>
              <a:rPr lang="en-US" dirty="0" smtClean="0"/>
              <a:t>Snapshot standard images to create custom </a:t>
            </a:r>
            <a:r>
              <a:rPr lang="en-US" dirty="0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Install/Execute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Install scripts</a:t>
            </a:r>
          </a:p>
          <a:p>
            <a:r>
              <a:rPr lang="en-US" sz="2400" dirty="0"/>
              <a:t>Place a </a:t>
            </a:r>
            <a:r>
              <a:rPr lang="en-US" sz="2400" dirty="0" err="1"/>
              <a:t>tarball</a:t>
            </a:r>
            <a:r>
              <a:rPr lang="en-US" sz="2400" dirty="0"/>
              <a:t> (</a:t>
            </a:r>
            <a:r>
              <a:rPr lang="en-US" sz="2400" dirty="0">
                <a:latin typeface="Courier New"/>
                <a:cs typeface="Courier New"/>
              </a:rPr>
              <a:t>.</a:t>
            </a:r>
            <a:r>
              <a:rPr lang="en-US" sz="2400" dirty="0" err="1">
                <a:latin typeface="Courier New"/>
                <a:cs typeface="Courier New"/>
              </a:rPr>
              <a:t>tgz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/>
              <a:t>file) on a publicly accessible webserver</a:t>
            </a:r>
          </a:p>
          <a:p>
            <a:r>
              <a:rPr lang="en-US" sz="2400" dirty="0"/>
              <a:t>Specify the </a:t>
            </a:r>
            <a:r>
              <a:rPr lang="en-US" sz="2400" dirty="0" err="1"/>
              <a:t>url</a:t>
            </a:r>
            <a:r>
              <a:rPr lang="en-US" sz="2400" dirty="0"/>
              <a:t> and a destination (e.g. </a:t>
            </a:r>
            <a:r>
              <a:rPr lang="en-US" sz="2400" dirty="0">
                <a:latin typeface="Courier New"/>
                <a:cs typeface="Courier New"/>
              </a:rPr>
              <a:t>/</a:t>
            </a:r>
            <a:r>
              <a:rPr lang="en-US" sz="2400" dirty="0" err="1">
                <a:latin typeface="Courier New"/>
                <a:cs typeface="Courier New"/>
              </a:rPr>
              <a:t>tmp</a:t>
            </a:r>
            <a:r>
              <a:rPr lang="en-US" sz="2400" dirty="0"/>
              <a:t>) in your </a:t>
            </a:r>
            <a:r>
              <a:rPr lang="en-US" sz="2400" dirty="0" err="1"/>
              <a:t>RSpec</a:t>
            </a:r>
            <a:endParaRPr lang="en-US" sz="2400" dirty="0"/>
          </a:p>
          <a:p>
            <a:r>
              <a:rPr lang="en-US" sz="2400" dirty="0"/>
              <a:t>Specify the name of a command or a script to run at resource reservation time</a:t>
            </a:r>
          </a:p>
          <a:p>
            <a:r>
              <a:rPr lang="en-US" sz="2400" dirty="0"/>
              <a:t>The file at the </a:t>
            </a:r>
            <a:r>
              <a:rPr lang="en-US" sz="2400" dirty="0" err="1"/>
              <a:t>url</a:t>
            </a:r>
            <a:r>
              <a:rPr lang="en-US" sz="2400" dirty="0"/>
              <a:t> is downloaded, decompressed and </a:t>
            </a:r>
            <a:r>
              <a:rPr lang="en-US" sz="2400" dirty="0" smtClean="0"/>
              <a:t>placed </a:t>
            </a:r>
            <a:r>
              <a:rPr lang="en-US" sz="2400" dirty="0"/>
              <a:t>in the specified </a:t>
            </a:r>
            <a:r>
              <a:rPr lang="en-US" sz="2400" dirty="0" smtClean="0"/>
              <a:t>destination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41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88181"/>
            <a:ext cx="9144000" cy="11006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6000"/>
                </a:schemeClr>
              </a:gs>
              <a:gs pos="100000">
                <a:srgbClr val="FFFFFF">
                  <a:alpha val="46000"/>
                </a:srgbClr>
              </a:gs>
              <a:gs pos="54000">
                <a:srgbClr val="FF6600">
                  <a:alpha val="4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Tools: Behind the scenes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Other GENI resource reservation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Omni, </a:t>
            </a:r>
            <a:r>
              <a:rPr lang="en-US" dirty="0" err="1" smtClean="0"/>
              <a:t>jFed</a:t>
            </a:r>
            <a:r>
              <a:rPr lang="en-US" dirty="0" smtClean="0"/>
              <a:t>, Flack,</a:t>
            </a:r>
            <a:r>
              <a:rPr lang="en-US" dirty="0"/>
              <a:t> </a:t>
            </a:r>
            <a:r>
              <a:rPr lang="en-US" dirty="0" smtClean="0"/>
              <a:t>Portal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GENI support for automating resource reservation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Custom images, install and execute scripts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Instrumentation and Measurement Tools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GENI Desktop and </a:t>
            </a:r>
            <a:r>
              <a:rPr lang="en-US" dirty="0" err="1" smtClean="0"/>
              <a:t>LabWiki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5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730"/>
            <a:ext cx="8229600" cy="1143000"/>
          </a:xfrm>
        </p:spPr>
        <p:txBody>
          <a:bodyPr/>
          <a:lstStyle/>
          <a:p>
            <a:r>
              <a:rPr lang="en-US" dirty="0" smtClean="0"/>
              <a:t>Named Data Networking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… also known as </a:t>
            </a:r>
            <a:r>
              <a:rPr lang="en-US" sz="2400" dirty="0" smtClean="0"/>
              <a:t>Content Centric Networking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14" y="1113812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PRINCIPLE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Focus on </a:t>
            </a:r>
            <a:r>
              <a:rPr lang="en-US" b="1" dirty="0" smtClean="0"/>
              <a:t>what</a:t>
            </a:r>
            <a:r>
              <a:rPr lang="en-US" dirty="0" smtClean="0"/>
              <a:t> you need; </a:t>
            </a:r>
            <a:r>
              <a:rPr lang="en-US" b="1" dirty="0" smtClean="0"/>
              <a:t>not on where </a:t>
            </a:r>
            <a:r>
              <a:rPr lang="en-US" dirty="0" smtClean="0"/>
              <a:t>you find it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2400" b="1" dirty="0" smtClean="0"/>
              <a:t>TODAY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ust know the </a:t>
            </a:r>
            <a:r>
              <a:rPr lang="en-US" b="1" dirty="0" smtClean="0"/>
              <a:t>location</a:t>
            </a:r>
            <a:r>
              <a:rPr lang="en-US" dirty="0" smtClean="0"/>
              <a:t> of information (aka URL)</a:t>
            </a:r>
          </a:p>
          <a:p>
            <a:pPr lvl="1"/>
            <a:r>
              <a:rPr lang="en-US" dirty="0" smtClean="0"/>
              <a:t>Search engines map the </a:t>
            </a:r>
            <a:r>
              <a:rPr lang="en-US" i="1" dirty="0" smtClean="0"/>
              <a:t>what</a:t>
            </a:r>
            <a:r>
              <a:rPr lang="en-US" dirty="0" smtClean="0"/>
              <a:t> to the </a:t>
            </a:r>
            <a:r>
              <a:rPr lang="en-US" i="1" dirty="0" smtClean="0"/>
              <a:t>where</a:t>
            </a:r>
          </a:p>
          <a:p>
            <a:pPr lvl="1"/>
            <a:r>
              <a:rPr lang="en-US" dirty="0" smtClean="0"/>
              <a:t>Most Internet information look-ups start with search engines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400" b="1" dirty="0" smtClean="0"/>
              <a:t>CCN (NDN) </a:t>
            </a:r>
          </a:p>
          <a:p>
            <a:r>
              <a:rPr lang="en-US" dirty="0" smtClean="0"/>
              <a:t>New network architecture reflects Internet usage</a:t>
            </a:r>
          </a:p>
          <a:p>
            <a:r>
              <a:rPr lang="en-US" dirty="0" smtClean="0"/>
              <a:t>CCN protocols cache data at all network levels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outers,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pic>
        <p:nvPicPr>
          <p:cNvPr id="3" name="Picture 2" descr="ccn_topology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1" y="4828490"/>
            <a:ext cx="8294526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8846" y="1837333"/>
            <a:ext cx="1799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Data Source</a:t>
            </a:r>
            <a:r>
              <a:rPr lang="en-US" dirty="0" smtClean="0"/>
              <a:t> (</a:t>
            </a:r>
            <a:r>
              <a:rPr lang="en-US" dirty="0" smtClean="0">
                <a:latin typeface="Courier"/>
                <a:cs typeface="Courier"/>
              </a:rPr>
              <a:t>dsrc1</a:t>
            </a:r>
            <a:r>
              <a:rPr lang="en-US" dirty="0" smtClean="0"/>
              <a:t>): Holds precipitation data from</a:t>
            </a:r>
          </a:p>
          <a:p>
            <a:r>
              <a:rPr lang="en-US" dirty="0" smtClean="0"/>
              <a:t>1 Jan 1901 to 31 Jan 1902 (data from NOAA)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9729" y="1837333"/>
            <a:ext cx="1801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Intermediate node </a:t>
            </a:r>
            <a:r>
              <a:rPr lang="en-US" dirty="0" smtClean="0"/>
              <a:t>(</a:t>
            </a:r>
            <a:r>
              <a:rPr lang="en-US" dirty="0" smtClean="0">
                <a:latin typeface="Courier"/>
                <a:cs typeface="Courier"/>
              </a:rPr>
              <a:t>router</a:t>
            </a:r>
            <a:r>
              <a:rPr lang="en-US" dirty="0" smtClean="0"/>
              <a:t>). Requests</a:t>
            </a:r>
          </a:p>
          <a:p>
            <a:r>
              <a:rPr lang="en-US" dirty="0" smtClean="0"/>
              <a:t>not </a:t>
            </a:r>
            <a:r>
              <a:rPr lang="en-US" dirty="0"/>
              <a:t>in local cache forwarded to </a:t>
            </a:r>
            <a:r>
              <a:rPr lang="en-US" dirty="0" smtClean="0"/>
              <a:t>data source.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0612" y="1144836"/>
            <a:ext cx="1801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Researcher</a:t>
            </a:r>
            <a:r>
              <a:rPr lang="en-US" dirty="0" smtClean="0"/>
              <a:t> (</a:t>
            </a:r>
            <a:r>
              <a:rPr lang="en-US" dirty="0" err="1" smtClean="0">
                <a:latin typeface="Courier"/>
                <a:cs typeface="Courier"/>
              </a:rPr>
              <a:t>rschr</a:t>
            </a:r>
            <a:r>
              <a:rPr lang="en-US" dirty="0" smtClean="0"/>
              <a:t>) fetches data by name</a:t>
            </a:r>
          </a:p>
          <a:p>
            <a:r>
              <a:rPr lang="en-US" dirty="0" smtClean="0"/>
              <a:t>(e.g. </a:t>
            </a:r>
            <a:r>
              <a:rPr lang="en-US" dirty="0" err="1" smtClean="0"/>
              <a:t>precip</a:t>
            </a:r>
            <a:r>
              <a:rPr lang="en-US" dirty="0" smtClean="0"/>
              <a:t> data from 1901/01/01 to 1901/01/02). </a:t>
            </a:r>
            <a:r>
              <a:rPr lang="en-US" dirty="0"/>
              <a:t>Requests</a:t>
            </a:r>
          </a:p>
          <a:p>
            <a:r>
              <a:rPr lang="en-US" dirty="0"/>
              <a:t>not in </a:t>
            </a:r>
            <a:r>
              <a:rPr lang="en-US" dirty="0" smtClean="0"/>
              <a:t>cache </a:t>
            </a:r>
            <a:r>
              <a:rPr lang="en-US" dirty="0"/>
              <a:t>forwarded to </a:t>
            </a:r>
            <a:r>
              <a:rPr lang="en-US" dirty="0" smtClean="0"/>
              <a:t>router.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495" y="1698834"/>
            <a:ext cx="1801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Collaborator</a:t>
            </a:r>
            <a:r>
              <a:rPr lang="en-US" dirty="0" smtClean="0"/>
              <a:t> (</a:t>
            </a:r>
            <a:r>
              <a:rPr lang="en-US" dirty="0" err="1" smtClean="0">
                <a:latin typeface="Courier"/>
                <a:cs typeface="Courier"/>
              </a:rPr>
              <a:t>collab</a:t>
            </a:r>
            <a:r>
              <a:rPr lang="en-US" dirty="0" smtClean="0"/>
              <a:t>) fetches data by name. Requests</a:t>
            </a:r>
          </a:p>
          <a:p>
            <a:r>
              <a:rPr lang="en-US" dirty="0"/>
              <a:t>n</a:t>
            </a:r>
            <a:r>
              <a:rPr lang="en-US" dirty="0" smtClean="0"/>
              <a:t>ot in cache forwarded to researcher.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7878481" y="4145657"/>
            <a:ext cx="0" cy="112906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5710413" y="4145657"/>
            <a:ext cx="0" cy="112906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>
            <a:off x="3541296" y="4561156"/>
            <a:ext cx="0" cy="71356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1372179" y="4007158"/>
            <a:ext cx="0" cy="126756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4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Tips</a:t>
            </a:r>
          </a:p>
          <a:p>
            <a:r>
              <a:rPr lang="en-US" dirty="0" smtClean="0"/>
              <a:t>Select tools that work best for what you are doing</a:t>
            </a:r>
          </a:p>
          <a:p>
            <a:r>
              <a:rPr lang="en-US" dirty="0" smtClean="0"/>
              <a:t>Automation of experiments is really important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General….</a:t>
            </a:r>
          </a:p>
          <a:p>
            <a:pPr lvl="1"/>
            <a:r>
              <a:rPr lang="en-US" dirty="0" smtClean="0"/>
              <a:t>Start small</a:t>
            </a:r>
          </a:p>
          <a:p>
            <a:pPr lvl="1"/>
            <a:r>
              <a:rPr lang="en-US" dirty="0" smtClean="0"/>
              <a:t>Change one thing at a time</a:t>
            </a:r>
          </a:p>
          <a:p>
            <a:pPr lvl="1"/>
            <a:r>
              <a:rPr lang="en-US" dirty="0" smtClean="0"/>
              <a:t>Automate as you go</a:t>
            </a:r>
          </a:p>
          <a:p>
            <a:pPr lvl="1"/>
            <a:r>
              <a:rPr lang="en-US" dirty="0" smtClean="0"/>
              <a:t>Then scale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 1 You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70" y="1182915"/>
            <a:ext cx="4656804" cy="5181600"/>
          </a:xfrm>
        </p:spPr>
        <p:txBody>
          <a:bodyPr/>
          <a:lstStyle/>
          <a:p>
            <a:r>
              <a:rPr lang="en-US" dirty="0" smtClean="0"/>
              <a:t>To run a simple experiment</a:t>
            </a:r>
          </a:p>
          <a:p>
            <a:pPr lvl="1"/>
            <a:r>
              <a:rPr lang="en-US" dirty="0" smtClean="0"/>
              <a:t>Logging into the Portal</a:t>
            </a:r>
          </a:p>
          <a:p>
            <a:pPr lvl="1"/>
            <a:r>
              <a:rPr lang="en-US" dirty="0" smtClean="0"/>
              <a:t>Using a tool such as Jacks (or </a:t>
            </a:r>
            <a:r>
              <a:rPr lang="en-US" dirty="0" err="1" smtClean="0"/>
              <a:t>jFed</a:t>
            </a:r>
            <a:r>
              <a:rPr lang="en-US" dirty="0" smtClean="0"/>
              <a:t>) to reserve resources</a:t>
            </a:r>
          </a:p>
          <a:p>
            <a:pPr lvl="1"/>
            <a:r>
              <a:rPr lang="en-US" dirty="0" smtClean="0"/>
              <a:t>Logging into resources</a:t>
            </a:r>
          </a:p>
          <a:p>
            <a:pPr lvl="1"/>
            <a:r>
              <a:rPr lang="en-US" dirty="0" smtClean="0"/>
              <a:t>Manually installing software in resources</a:t>
            </a:r>
          </a:p>
          <a:p>
            <a:r>
              <a:rPr lang="en-US" dirty="0" smtClean="0"/>
              <a:t>Control interface vs. data interfaces</a:t>
            </a:r>
          </a:p>
          <a:p>
            <a:pPr lvl="1"/>
            <a:endParaRPr lang="en-US" dirty="0"/>
          </a:p>
        </p:txBody>
      </p:sp>
      <p:pic>
        <p:nvPicPr>
          <p:cNvPr id="4" name="Picture 3" descr="JFedLab0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3" y="1082525"/>
            <a:ext cx="4088190" cy="2474326"/>
          </a:xfrm>
          <a:prstGeom prst="rect">
            <a:avLst/>
          </a:prstGeom>
        </p:spPr>
      </p:pic>
      <p:pic>
        <p:nvPicPr>
          <p:cNvPr id="6" name="Picture 5" descr="JacksLab0_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40" y="3761622"/>
            <a:ext cx="4216160" cy="2745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9198" y="2854477"/>
            <a:ext cx="67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jFed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2800" y="6055626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Jacks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9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tina.png"/>
          <p:cNvPicPr>
            <a:picLocks noChangeAspect="1"/>
          </p:cNvPicPr>
          <p:nvPr/>
        </p:nvPicPr>
        <p:blipFill>
          <a:blip r:embed="rId2">
            <a:alphaModFix amt="78000"/>
            <a:duotone>
              <a:prstClr val="black"/>
              <a:srgbClr val="EE9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44" y="1017799"/>
            <a:ext cx="7330380" cy="5186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 2 </a:t>
            </a:r>
            <a:r>
              <a:rPr lang="en-US" dirty="0"/>
              <a:t>Y</a:t>
            </a:r>
            <a:r>
              <a:rPr lang="en-US" dirty="0" smtClean="0"/>
              <a:t>ou will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95" y="2662989"/>
            <a:ext cx="5548232" cy="5181600"/>
          </a:xfrm>
        </p:spPr>
        <p:txBody>
          <a:bodyPr/>
          <a:lstStyle/>
          <a:p>
            <a:r>
              <a:rPr lang="en-US" dirty="0" smtClean="0"/>
              <a:t>What happens behind the scenes when you run an experiment on GENI</a:t>
            </a:r>
          </a:p>
          <a:p>
            <a:r>
              <a:rPr lang="en-US" dirty="0" smtClean="0"/>
              <a:t>New concepts:</a:t>
            </a:r>
          </a:p>
          <a:p>
            <a:pPr lvl="1"/>
            <a:r>
              <a:rPr lang="en-US" dirty="0" smtClean="0"/>
              <a:t>GENI Resource Specifications (</a:t>
            </a:r>
            <a:r>
              <a:rPr lang="en-US" dirty="0" err="1" smtClean="0">
                <a:solidFill>
                  <a:srgbClr val="FF6600"/>
                </a:solidFill>
              </a:rPr>
              <a:t>RSpecs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GENI Aggregate Manager API (</a:t>
            </a:r>
            <a:r>
              <a:rPr lang="en-US" dirty="0" smtClean="0">
                <a:solidFill>
                  <a:srgbClr val="FF6600"/>
                </a:solidFill>
              </a:rPr>
              <a:t>GENI AM API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2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222"/>
            <a:ext cx="8458200" cy="5181600"/>
          </a:xfrm>
        </p:spPr>
        <p:txBody>
          <a:bodyPr/>
          <a:lstStyle/>
          <a:p>
            <a:r>
              <a:rPr lang="en-US" dirty="0"/>
              <a:t>By the end of this </a:t>
            </a:r>
            <a:r>
              <a:rPr lang="en-US" dirty="0" smtClean="0"/>
              <a:t>tutorial you </a:t>
            </a:r>
            <a:r>
              <a:rPr lang="en-US" dirty="0"/>
              <a:t>should:</a:t>
            </a:r>
          </a:p>
          <a:p>
            <a:pPr lvl="1"/>
            <a:r>
              <a:rPr lang="en-US" dirty="0"/>
              <a:t>Feel comfortable running </a:t>
            </a:r>
            <a:r>
              <a:rPr lang="en-US" dirty="0" smtClean="0"/>
              <a:t>experiments </a:t>
            </a:r>
            <a:r>
              <a:rPr lang="en-US" dirty="0"/>
              <a:t>on GENI</a:t>
            </a:r>
          </a:p>
          <a:p>
            <a:pPr lvl="1"/>
            <a:r>
              <a:rPr lang="en-US" dirty="0"/>
              <a:t>Have a basic understanding of how GENI works</a:t>
            </a:r>
          </a:p>
          <a:p>
            <a:r>
              <a:rPr lang="en-US" dirty="0"/>
              <a:t>Later </a:t>
            </a:r>
            <a:r>
              <a:rPr lang="en-US" dirty="0" smtClean="0"/>
              <a:t>exercises may </a:t>
            </a:r>
            <a:r>
              <a:rPr lang="en-US" dirty="0"/>
              <a:t>skip some of </a:t>
            </a:r>
            <a:r>
              <a:rPr lang="en-US" dirty="0" smtClean="0"/>
              <a:t>the basic </a:t>
            </a:r>
            <a:r>
              <a:rPr lang="en-US" dirty="0"/>
              <a:t>steps </a:t>
            </a:r>
            <a:r>
              <a:rPr lang="en-US" dirty="0" smtClean="0"/>
              <a:t>in this tutorial to </a:t>
            </a:r>
            <a:r>
              <a:rPr lang="en-US" dirty="0"/>
              <a:t>focus on new material</a:t>
            </a:r>
          </a:p>
          <a:p>
            <a:pPr lvl="1"/>
            <a:r>
              <a:rPr lang="en-US" dirty="0"/>
              <a:t>You may be given an </a:t>
            </a:r>
            <a:r>
              <a:rPr lang="en-US" dirty="0" err="1"/>
              <a:t>RSpec</a:t>
            </a:r>
            <a:r>
              <a:rPr lang="en-US" dirty="0"/>
              <a:t> to use rather than have you create one</a:t>
            </a:r>
          </a:p>
          <a:p>
            <a:pPr lvl="1"/>
            <a:r>
              <a:rPr lang="en-US" dirty="0"/>
              <a:t>You may use slices that have already been created and resources added to </a:t>
            </a:r>
            <a:r>
              <a:rPr lang="en-US" dirty="0" smtClean="0"/>
              <a:t>them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21191" y="5777821"/>
            <a:ext cx="7413589" cy="646331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a description of the GENI concepts </a:t>
            </a:r>
            <a:r>
              <a:rPr lang="en-US" dirty="0" smtClean="0"/>
              <a:t>covered, </a:t>
            </a:r>
            <a:r>
              <a:rPr lang="en-US" dirty="0"/>
              <a:t>see:</a:t>
            </a:r>
          </a:p>
          <a:p>
            <a:r>
              <a:rPr lang="en-US" dirty="0" smtClean="0">
                <a:latin typeface="Courier"/>
                <a:cs typeface="Courier"/>
              </a:rPr>
              <a:t>     http</a:t>
            </a:r>
            <a:r>
              <a:rPr lang="en-US" dirty="0">
                <a:latin typeface="Courier"/>
                <a:cs typeface="Courier"/>
              </a:rPr>
              <a:t>://</a:t>
            </a:r>
            <a:r>
              <a:rPr lang="en-US" dirty="0" err="1">
                <a:latin typeface="Courier"/>
                <a:cs typeface="Courier"/>
              </a:rPr>
              <a:t>groups.geni.net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geni</a:t>
            </a:r>
            <a:r>
              <a:rPr lang="en-US" dirty="0">
                <a:latin typeface="Courier"/>
                <a:cs typeface="Courier"/>
              </a:rPr>
              <a:t>/wiki/</a:t>
            </a:r>
            <a:r>
              <a:rPr lang="en-US" dirty="0" err="1" smtClean="0">
                <a:latin typeface="Courier"/>
                <a:cs typeface="Courier"/>
              </a:rPr>
              <a:t>GENIConcepts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591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40" y="0"/>
            <a:ext cx="8229600" cy="1143000"/>
          </a:xfrm>
        </p:spPr>
        <p:txBody>
          <a:bodyPr/>
          <a:lstStyle/>
          <a:p>
            <a:r>
              <a:rPr lang="en-US" dirty="0" smtClean="0"/>
              <a:t>GENI Resource Specifications (</a:t>
            </a:r>
            <a:r>
              <a:rPr lang="en-US" dirty="0" err="1" smtClean="0"/>
              <a:t>RSpecs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1483834"/>
          </a:xfrm>
        </p:spPr>
        <p:txBody>
          <a:bodyPr/>
          <a:lstStyle/>
          <a:p>
            <a:r>
              <a:rPr lang="en-US" dirty="0" err="1" smtClean="0"/>
              <a:t>RSpecs</a:t>
            </a:r>
            <a:r>
              <a:rPr lang="en-US" dirty="0" smtClean="0"/>
              <a:t> are XML documents that describe resources</a:t>
            </a:r>
          </a:p>
          <a:p>
            <a:pPr lvl="1"/>
            <a:r>
              <a:rPr lang="en-US" dirty="0" smtClean="0"/>
              <a:t>VMs, links, etc.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199" y="3756031"/>
            <a:ext cx="8595889" cy="2308324"/>
          </a:xfrm>
          <a:prstGeom prst="rect">
            <a:avLst/>
          </a:prstGeom>
          <a:solidFill>
            <a:srgbClr val="FFCC66">
              <a:alpha val="50000"/>
            </a:srgbClr>
          </a:solidFill>
          <a:ln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&lt;?xml version="1.0" encoding="UTF-8"?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&lt;</a:t>
            </a:r>
            <a:r>
              <a:rPr lang="en-US" sz="1600" b="1" dirty="0" err="1">
                <a:solidFill>
                  <a:srgbClr val="008000"/>
                </a:solidFill>
                <a:latin typeface="Courier"/>
                <a:cs typeface="Courier"/>
              </a:rPr>
              <a:t>rspec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type="</a:t>
            </a:r>
            <a:r>
              <a:rPr lang="en-US" sz="1600" dirty="0" smtClean="0">
                <a:latin typeface="Courier"/>
                <a:cs typeface="Courier"/>
              </a:rPr>
              <a:t>request”  </a:t>
            </a:r>
            <a:r>
              <a:rPr lang="en-US" sz="1600" dirty="0" err="1" smtClean="0">
                <a:latin typeface="Courier"/>
                <a:cs typeface="Courier"/>
              </a:rPr>
              <a:t>xsi:schemaLocation</a:t>
            </a:r>
            <a:r>
              <a:rPr lang="en-US" sz="1600" dirty="0">
                <a:latin typeface="Courier"/>
                <a:cs typeface="Courier"/>
              </a:rPr>
              <a:t>="http://</a:t>
            </a:r>
            <a:r>
              <a:rPr lang="en-US" sz="1600" dirty="0" err="1">
                <a:latin typeface="Courier"/>
                <a:cs typeface="Courier"/>
              </a:rPr>
              <a:t>www.geni.net</a:t>
            </a:r>
            <a:r>
              <a:rPr lang="en-US" sz="1600" dirty="0">
                <a:latin typeface="Courier"/>
                <a:cs typeface="Courier"/>
              </a:rPr>
              <a:t>/resources/</a:t>
            </a:r>
            <a:r>
              <a:rPr lang="en-US" sz="1600" dirty="0" err="1">
                <a:latin typeface="Courier"/>
                <a:cs typeface="Courier"/>
              </a:rPr>
              <a:t>rspec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smtClean="0">
                <a:latin typeface="Courier"/>
                <a:cs typeface="Courier"/>
              </a:rPr>
              <a:t>3  …  </a:t>
            </a:r>
            <a:r>
              <a:rPr lang="en-US" sz="1600" dirty="0" err="1" smtClean="0">
                <a:latin typeface="Courier"/>
                <a:cs typeface="Courier"/>
              </a:rPr>
              <a:t>xmlns</a:t>
            </a:r>
            <a:r>
              <a:rPr lang="en-US" sz="1600" dirty="0">
                <a:latin typeface="Courier"/>
                <a:cs typeface="Courier"/>
              </a:rPr>
              <a:t>="http://</a:t>
            </a:r>
            <a:r>
              <a:rPr lang="en-US" sz="1600" dirty="0" err="1">
                <a:latin typeface="Courier"/>
                <a:cs typeface="Courier"/>
              </a:rPr>
              <a:t>www.geni.net</a:t>
            </a:r>
            <a:r>
              <a:rPr lang="en-US" sz="1600" dirty="0">
                <a:latin typeface="Courier"/>
                <a:cs typeface="Courier"/>
              </a:rPr>
              <a:t>/resources/</a:t>
            </a:r>
            <a:r>
              <a:rPr lang="en-US" sz="1600" dirty="0" err="1">
                <a:latin typeface="Courier"/>
                <a:cs typeface="Courier"/>
              </a:rPr>
              <a:t>rspec</a:t>
            </a:r>
            <a:r>
              <a:rPr lang="en-US" sz="1600" dirty="0">
                <a:latin typeface="Courier"/>
                <a:cs typeface="Courier"/>
              </a:rPr>
              <a:t>/3"&gt;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&lt;node </a:t>
            </a:r>
            <a:r>
              <a:rPr lang="en-US" sz="1600" dirty="0" err="1">
                <a:latin typeface="Courier"/>
                <a:cs typeface="Courier"/>
              </a:rPr>
              <a:t>client_id</a:t>
            </a:r>
            <a:r>
              <a:rPr lang="en-US" sz="1600" dirty="0">
                <a:latin typeface="Courier"/>
                <a:cs typeface="Courier"/>
              </a:rPr>
              <a:t>="server" </a:t>
            </a:r>
            <a:r>
              <a:rPr lang="en-US" sz="1600" dirty="0" err="1">
                <a:latin typeface="Courier"/>
                <a:cs typeface="Courier"/>
              </a:rPr>
              <a:t>component_manager_id</a:t>
            </a:r>
            <a:r>
              <a:rPr lang="en-US" sz="1600" dirty="0">
                <a:latin typeface="Courier"/>
                <a:cs typeface="Courier"/>
              </a:rPr>
              <a:t>="</a:t>
            </a:r>
            <a:r>
              <a:rPr lang="en-US" sz="1600" dirty="0" err="1">
                <a:latin typeface="Courier"/>
                <a:cs typeface="Courier"/>
              </a:rPr>
              <a:t>urn:publicid:IDN+instageni.gpolab.bbn.com+authority+</a:t>
            </a:r>
            <a:r>
              <a:rPr lang="en-US" sz="1600" dirty="0" err="1" smtClean="0">
                <a:latin typeface="Courier"/>
                <a:cs typeface="Courier"/>
              </a:rPr>
              <a:t>cm</a:t>
            </a:r>
            <a:r>
              <a:rPr lang="en-US" sz="1600" dirty="0" smtClean="0">
                <a:latin typeface="Courier"/>
                <a:cs typeface="Courier"/>
              </a:rPr>
              <a:t>”&gt;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smtClean="0">
                <a:latin typeface="Courier"/>
                <a:cs typeface="Courier"/>
              </a:rPr>
              <a:t>   &lt;</a:t>
            </a:r>
            <a:r>
              <a:rPr lang="en-US" sz="1600" dirty="0" err="1">
                <a:latin typeface="Courier"/>
                <a:cs typeface="Courier"/>
              </a:rPr>
              <a:t>sliver_type</a:t>
            </a:r>
            <a:r>
              <a:rPr lang="en-US" sz="1600" dirty="0">
                <a:latin typeface="Courier"/>
                <a:cs typeface="Courier"/>
              </a:rPr>
              <a:t> name="</a:t>
            </a:r>
            <a:r>
              <a:rPr lang="en-US" sz="1600" dirty="0" err="1">
                <a:latin typeface="Courier"/>
                <a:cs typeface="Courier"/>
              </a:rPr>
              <a:t>emulab-openvz</a:t>
            </a:r>
            <a:r>
              <a:rPr lang="en-US" sz="1600" dirty="0">
                <a:latin typeface="Courier"/>
                <a:cs typeface="Courier"/>
              </a:rPr>
              <a:t>"/&gt;</a:t>
            </a:r>
          </a:p>
          <a:p>
            <a:r>
              <a:rPr lang="en-US" sz="1600" dirty="0">
                <a:latin typeface="Courier"/>
                <a:cs typeface="Courier"/>
              </a:rPr>
              <a:t>   </a:t>
            </a:r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>
                <a:solidFill>
                  <a:srgbClr val="FF6600"/>
                </a:solidFill>
                <a:latin typeface="Courier"/>
                <a:cs typeface="Courier"/>
              </a:rPr>
              <a:t>&lt;</a:t>
            </a:r>
            <a:r>
              <a:rPr lang="en-US" sz="1600" b="1" dirty="0">
                <a:solidFill>
                  <a:srgbClr val="FF6600"/>
                </a:solidFill>
                <a:latin typeface="Courier"/>
                <a:cs typeface="Courier"/>
              </a:rPr>
              <a:t>interface</a:t>
            </a:r>
            <a:r>
              <a:rPr lang="en-US" sz="1600" dirty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client_id</a:t>
            </a:r>
            <a:r>
              <a:rPr lang="en-US" sz="1600" dirty="0">
                <a:latin typeface="Courier"/>
                <a:cs typeface="Courier"/>
              </a:rPr>
              <a:t>="</a:t>
            </a:r>
            <a:r>
              <a:rPr lang="en-US" sz="1600" dirty="0" smtClean="0">
                <a:latin typeface="Courier"/>
                <a:cs typeface="Courier"/>
              </a:rPr>
              <a:t>server:if0”&gt; </a:t>
            </a:r>
            <a:r>
              <a:rPr lang="en-US" sz="1600" b="1" dirty="0" smtClean="0">
                <a:solidFill>
                  <a:srgbClr val="FF6600"/>
                </a:solidFill>
                <a:latin typeface="Courier"/>
                <a:cs typeface="Courier"/>
              </a:rPr>
              <a:t>&lt;</a:t>
            </a:r>
            <a:r>
              <a:rPr lang="en-US" sz="1600" b="1" dirty="0">
                <a:solidFill>
                  <a:srgbClr val="FF6600"/>
                </a:solidFill>
                <a:latin typeface="Courier"/>
                <a:cs typeface="Courier"/>
              </a:rPr>
              <a:t>/interface&gt;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&lt;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/node</a:t>
            </a:r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Courier"/>
                <a:cs typeface="Courier"/>
              </a:rPr>
              <a:t>&lt;</a:t>
            </a:r>
            <a:r>
              <a:rPr lang="en-US" sz="1600" b="1" dirty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rgbClr val="008000"/>
                </a:solidFill>
                <a:latin typeface="Courier"/>
                <a:cs typeface="Courier"/>
              </a:rPr>
              <a:t>rspec</a:t>
            </a:r>
            <a:r>
              <a:rPr lang="en-US" sz="1600" b="1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520" y="3332539"/>
            <a:ext cx="482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RSpec</a:t>
            </a:r>
            <a:r>
              <a:rPr lang="en-US" b="1" dirty="0" smtClean="0"/>
              <a:t> for a virtual machine with one interface: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322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RSpecs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RSpec</a:t>
            </a:r>
            <a:r>
              <a:rPr lang="en-US" dirty="0" smtClean="0"/>
              <a:t> documents are exchanged by experimenter tools (e.g. Jacks) and aggregates</a:t>
            </a:r>
          </a:p>
          <a:p>
            <a:pPr lvl="1"/>
            <a:r>
              <a:rPr lang="en-US" dirty="0" smtClean="0"/>
              <a:t>Aggregates use </a:t>
            </a:r>
            <a:r>
              <a:rPr lang="en-US" dirty="0" err="1" smtClean="0"/>
              <a:t>RSpecs</a:t>
            </a:r>
            <a:r>
              <a:rPr lang="en-US" dirty="0" smtClean="0"/>
              <a:t> to describe what they have – </a:t>
            </a:r>
            <a:r>
              <a:rPr lang="en-US" dirty="0" smtClean="0">
                <a:solidFill>
                  <a:srgbClr val="FF6600"/>
                </a:solidFill>
              </a:rPr>
              <a:t>Advertisement </a:t>
            </a:r>
            <a:r>
              <a:rPr lang="en-US" dirty="0" err="1" smtClean="0">
                <a:solidFill>
                  <a:srgbClr val="FF6600"/>
                </a:solidFill>
              </a:rPr>
              <a:t>RSpecs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Experimenters use </a:t>
            </a:r>
            <a:r>
              <a:rPr lang="en-US" dirty="0" err="1" smtClean="0">
                <a:solidFill>
                  <a:schemeClr val="tx1"/>
                </a:solidFill>
              </a:rPr>
              <a:t>RSpecs</a:t>
            </a:r>
            <a:r>
              <a:rPr lang="en-US" dirty="0" smtClean="0">
                <a:solidFill>
                  <a:schemeClr val="tx1"/>
                </a:solidFill>
              </a:rPr>
              <a:t> to describe the resources they want – </a:t>
            </a:r>
            <a:r>
              <a:rPr lang="en-US" dirty="0" smtClean="0">
                <a:solidFill>
                  <a:srgbClr val="FF6600"/>
                </a:solidFill>
              </a:rPr>
              <a:t>Request </a:t>
            </a:r>
            <a:r>
              <a:rPr lang="en-US" dirty="0" err="1" smtClean="0">
                <a:solidFill>
                  <a:srgbClr val="FF6600"/>
                </a:solidFill>
              </a:rPr>
              <a:t>RSpecs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Aggregates use </a:t>
            </a:r>
            <a:r>
              <a:rPr lang="en-US" dirty="0" err="1" smtClean="0">
                <a:solidFill>
                  <a:schemeClr val="tx1"/>
                </a:solidFill>
              </a:rPr>
              <a:t>RSpecs</a:t>
            </a:r>
            <a:r>
              <a:rPr lang="en-US" dirty="0" smtClean="0">
                <a:solidFill>
                  <a:schemeClr val="tx1"/>
                </a:solidFill>
              </a:rPr>
              <a:t> to describe the resources allocated to an experimenter – </a:t>
            </a:r>
            <a:r>
              <a:rPr lang="en-US" dirty="0" smtClean="0">
                <a:solidFill>
                  <a:srgbClr val="FF6600"/>
                </a:solidFill>
              </a:rPr>
              <a:t>Manifest </a:t>
            </a:r>
            <a:r>
              <a:rPr lang="en-US" dirty="0" err="1" smtClean="0">
                <a:solidFill>
                  <a:srgbClr val="FF6600"/>
                </a:solidFill>
              </a:rPr>
              <a:t>RSpecs</a:t>
            </a:r>
            <a:r>
              <a:rPr lang="en-US" dirty="0">
                <a:solidFill>
                  <a:srgbClr val="FF6600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0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GENI AM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126672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Experimenter tools and aggregates talk </a:t>
            </a:r>
            <a:r>
              <a:rPr lang="en-US" dirty="0" smtClean="0">
                <a:solidFill>
                  <a:schemeClr val="tx1"/>
                </a:solidFill>
              </a:rPr>
              <a:t>to each other using </a:t>
            </a:r>
            <a:r>
              <a:rPr lang="en-US" dirty="0">
                <a:solidFill>
                  <a:schemeClr val="tx1"/>
                </a:solidFill>
              </a:rPr>
              <a:t>the GENI Aggregate Manager API (</a:t>
            </a:r>
            <a:r>
              <a:rPr lang="en-US" dirty="0">
                <a:solidFill>
                  <a:srgbClr val="FF6600"/>
                </a:solidFill>
              </a:rPr>
              <a:t>GENI AM API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3549040"/>
            <a:ext cx="701675" cy="28956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0" y="3549040"/>
            <a:ext cx="1371600" cy="2895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673975" y="4482490"/>
            <a:ext cx="1263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algn="ctr" eaLnBrk="1" hangingPunct="1"/>
            <a:r>
              <a:rPr lang="en-US" sz="1800">
                <a:ea typeface="ＭＳ Ｐゴシック" charset="0"/>
                <a:cs typeface="ＭＳ Ｐゴシック" charset="0"/>
              </a:rPr>
              <a:t>Aggregate</a:t>
            </a:r>
          </a:p>
          <a:p>
            <a:pPr algn="ctr" eaLnBrk="1" hangingPunct="1"/>
            <a:r>
              <a:rPr lang="en-US" sz="1800">
                <a:ea typeface="ＭＳ Ｐゴシック" charset="0"/>
                <a:cs typeface="ＭＳ Ｐゴシック" charset="0"/>
              </a:rPr>
              <a:t>Manager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 rot="16200000">
            <a:off x="1896810" y="4658514"/>
            <a:ext cx="2686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algn="ctr"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Experimenter</a:t>
            </a:r>
          </a:p>
          <a:p>
            <a:pPr algn="ctr"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Tool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4244365"/>
            <a:ext cx="3810000" cy="0"/>
          </a:xfrm>
          <a:prstGeom prst="straightConnector1">
            <a:avLst/>
          </a:prstGeom>
          <a:ln w="28575" cmpd="sng"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3891940"/>
            <a:ext cx="3886200" cy="0"/>
          </a:xfrm>
          <a:prstGeom prst="straightConnector1">
            <a:avLst/>
          </a:prstGeom>
          <a:ln w="28575" cmpd="sng"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320440"/>
            <a:ext cx="2527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419600" y="354904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>
                <a:latin typeface="Courier" charset="0"/>
                <a:cs typeface="Courier" charset="0"/>
              </a:rPr>
              <a:t>ListResources</a:t>
            </a:r>
            <a:r>
              <a:rPr lang="en-US" sz="1400" dirty="0">
                <a:latin typeface="Courier" charset="0"/>
                <a:cs typeface="Courier" charset="0"/>
              </a:rPr>
              <a:t>(…)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343400" y="3939565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cs typeface="Courier"/>
              </a:rPr>
              <a:t>Advertisement </a:t>
            </a:r>
            <a:r>
              <a:rPr lang="en-US" sz="1400" b="1" dirty="0" err="1">
                <a:latin typeface="+mn-lt"/>
                <a:cs typeface="Courier"/>
              </a:rPr>
              <a:t>RSpec</a:t>
            </a:r>
            <a:endParaRPr lang="en-US" sz="1400" b="1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57600" y="4882540"/>
            <a:ext cx="3886200" cy="0"/>
          </a:xfrm>
          <a:prstGeom prst="straightConnector1">
            <a:avLst/>
          </a:prstGeom>
          <a:ln w="28575" cmpd="sng"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24300" y="4539640"/>
            <a:ext cx="3505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ourier"/>
                <a:cs typeface="Courier"/>
              </a:rPr>
              <a:t>CreateSliver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b="1" dirty="0">
                <a:latin typeface="+mn-lt"/>
                <a:cs typeface="Courier"/>
              </a:rPr>
              <a:t>Request </a:t>
            </a:r>
            <a:r>
              <a:rPr lang="en-US" sz="1400" b="1" dirty="0" err="1">
                <a:latin typeface="+mn-lt"/>
                <a:cs typeface="Courier"/>
              </a:rPr>
              <a:t>RSpec</a:t>
            </a:r>
            <a:r>
              <a:rPr lang="en-US" sz="1400" dirty="0">
                <a:latin typeface="Courier"/>
                <a:cs typeface="Courier"/>
              </a:rPr>
              <a:t>, …)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57600" y="5263540"/>
            <a:ext cx="3810000" cy="0"/>
          </a:xfrm>
          <a:prstGeom prst="straightConnector1">
            <a:avLst/>
          </a:prstGeom>
          <a:ln w="28575" cmpd="sng"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56100" y="4933340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cs typeface="Courier"/>
              </a:rPr>
              <a:t>Manifest </a:t>
            </a:r>
            <a:r>
              <a:rPr lang="en-US" sz="1400" b="1" dirty="0" err="1">
                <a:latin typeface="+mn-lt"/>
                <a:cs typeface="Courier"/>
              </a:rPr>
              <a:t>RSpec</a:t>
            </a:r>
            <a:endParaRPr lang="en-US" sz="1400" b="1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57600" y="6263665"/>
            <a:ext cx="3810000" cy="0"/>
          </a:xfrm>
          <a:prstGeom prst="straightConnector1">
            <a:avLst/>
          </a:prstGeom>
          <a:ln w="28575" cmpd="sng"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5873140"/>
            <a:ext cx="3886200" cy="0"/>
          </a:xfrm>
          <a:prstGeom prst="straightConnector1">
            <a:avLst/>
          </a:prstGeom>
          <a:ln w="28575" cmpd="sng"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3810000" y="554294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>
                <a:latin typeface="Courier" charset="0"/>
                <a:cs typeface="Courier" charset="0"/>
              </a:rPr>
              <a:t>ListResources</a:t>
            </a:r>
            <a:r>
              <a:rPr lang="en-US" sz="1400" dirty="0">
                <a:latin typeface="Courier" charset="0"/>
                <a:cs typeface="Courier" charset="0"/>
              </a:rPr>
              <a:t>(</a:t>
            </a:r>
            <a:r>
              <a:rPr lang="en-US" sz="1400" dirty="0" err="1">
                <a:latin typeface="Courier" charset="0"/>
                <a:cs typeface="Courier" charset="0"/>
              </a:rPr>
              <a:t>SliceName</a:t>
            </a:r>
            <a:r>
              <a:rPr lang="en-US" sz="1400" dirty="0">
                <a:latin typeface="Courier" charset="0"/>
                <a:cs typeface="Courier" charset="0"/>
              </a:rPr>
              <a:t>, …)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343400" y="5958865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cs typeface="Courier"/>
              </a:rPr>
              <a:t>Manifest </a:t>
            </a:r>
            <a:r>
              <a:rPr lang="en-US" sz="1400" b="1" dirty="0" err="1">
                <a:latin typeface="+mn-lt"/>
                <a:cs typeface="Courier"/>
              </a:rPr>
              <a:t>RSpec</a:t>
            </a:r>
            <a:endParaRPr lang="en-US" sz="1400" b="1" dirty="0">
              <a:latin typeface="+mn-lt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2966559" y="2861240"/>
            <a:ext cx="1746352" cy="793947"/>
          </a:xfrm>
          <a:prstGeom prst="wedgeEllipse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do </a:t>
            </a:r>
            <a:r>
              <a:rPr lang="en-US" i="1" dirty="0" smtClean="0">
                <a:solidFill>
                  <a:schemeClr val="tx1"/>
                </a:solidFill>
              </a:rPr>
              <a:t>you</a:t>
            </a:r>
            <a:r>
              <a:rPr lang="en-US" dirty="0" smtClean="0">
                <a:solidFill>
                  <a:schemeClr val="tx1"/>
                </a:solidFill>
              </a:rPr>
              <a:t> have?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850567" y="3257175"/>
            <a:ext cx="1744001" cy="792647"/>
          </a:xfrm>
          <a:prstGeom prst="wedgeEllipseCallout">
            <a:avLst>
              <a:gd name="adj1" fmla="val 35946"/>
              <a:gd name="adj2" fmla="val 58192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…</a:t>
            </a:r>
            <a:endParaRPr lang="en-US" dirty="0"/>
          </a:p>
        </p:txBody>
      </p:sp>
      <p:sp>
        <p:nvSpPr>
          <p:cNvPr id="23" name="Oval Callout 22"/>
          <p:cNvSpPr/>
          <p:nvPr/>
        </p:nvSpPr>
        <p:spPr>
          <a:xfrm>
            <a:off x="2966559" y="3804853"/>
            <a:ext cx="1746352" cy="793947"/>
          </a:xfrm>
          <a:prstGeom prst="wedgeEllipse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would like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6850567" y="4320124"/>
            <a:ext cx="1744001" cy="792647"/>
          </a:xfrm>
          <a:prstGeom prst="wedgeEllipseCallout">
            <a:avLst>
              <a:gd name="adj1" fmla="val 35946"/>
              <a:gd name="adj2" fmla="val 58192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have …</a:t>
            </a:r>
            <a:endParaRPr lang="en-US" dirty="0"/>
          </a:p>
        </p:txBody>
      </p:sp>
      <p:sp>
        <p:nvSpPr>
          <p:cNvPr id="25" name="Oval Callout 24"/>
          <p:cNvSpPr/>
          <p:nvPr/>
        </p:nvSpPr>
        <p:spPr>
          <a:xfrm>
            <a:off x="2936824" y="4768370"/>
            <a:ext cx="1746352" cy="793947"/>
          </a:xfrm>
          <a:prstGeom prst="wedgeEllipse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do </a:t>
            </a:r>
            <a:r>
              <a:rPr lang="en-US" i="1" dirty="0" smtClean="0">
                <a:solidFill>
                  <a:schemeClr val="tx1"/>
                </a:solidFill>
              </a:rPr>
              <a:t>I </a:t>
            </a:r>
            <a:r>
              <a:rPr lang="en-US" dirty="0" smtClean="0">
                <a:solidFill>
                  <a:schemeClr val="tx1"/>
                </a:solidFill>
              </a:rPr>
              <a:t>have?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6850567" y="5403378"/>
            <a:ext cx="1744001" cy="792647"/>
          </a:xfrm>
          <a:prstGeom prst="wedgeEllipseCallout">
            <a:avLst>
              <a:gd name="adj1" fmla="val 35946"/>
              <a:gd name="adj2" fmla="val 58192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have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7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Fed-viewRsp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63" y="982819"/>
            <a:ext cx="4608285" cy="3226319"/>
          </a:xfrm>
          <a:prstGeom prst="rect">
            <a:avLst/>
          </a:prstGeom>
        </p:spPr>
      </p:pic>
      <p:pic>
        <p:nvPicPr>
          <p:cNvPr id="4" name="Picture 3" descr="Jacks-viewRspe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08" y="4305898"/>
            <a:ext cx="4873223" cy="2221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65" y="1056366"/>
            <a:ext cx="3808824" cy="54135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drag and drop resources on to the Jacks/</a:t>
            </a:r>
            <a:r>
              <a:rPr lang="en-US" dirty="0" err="1" smtClean="0"/>
              <a:t>jFed</a:t>
            </a:r>
            <a:r>
              <a:rPr lang="en-US" dirty="0" smtClean="0"/>
              <a:t> canvas, a </a:t>
            </a:r>
            <a:r>
              <a:rPr lang="en-US" dirty="0" smtClean="0">
                <a:solidFill>
                  <a:srgbClr val="FF6600"/>
                </a:solidFill>
              </a:rPr>
              <a:t>request </a:t>
            </a:r>
            <a:r>
              <a:rPr lang="en-US" dirty="0" err="1" smtClean="0">
                <a:solidFill>
                  <a:srgbClr val="FF6600"/>
                </a:solidFill>
              </a:rPr>
              <a:t>RSpecs</a:t>
            </a:r>
            <a:r>
              <a:rPr lang="en-US" dirty="0" smtClean="0"/>
              <a:t> for these resources is created</a:t>
            </a:r>
          </a:p>
          <a:p>
            <a:pPr lvl="1"/>
            <a:r>
              <a:rPr lang="en-US" dirty="0" smtClean="0"/>
              <a:t>To view the request </a:t>
            </a:r>
            <a:r>
              <a:rPr lang="en-US" dirty="0" err="1" smtClean="0"/>
              <a:t>RSpec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When you click Add Resources/Run,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createSliver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/>
              <a:t>called on the aggregates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22952" y="1233714"/>
            <a:ext cx="2261810" cy="274562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2952" y="3979333"/>
            <a:ext cx="5164667" cy="66523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3716477" y="2395668"/>
            <a:ext cx="1746352" cy="793947"/>
          </a:xfrm>
          <a:prstGeom prst="wedgeEllipseCallout">
            <a:avLst>
              <a:gd name="adj1" fmla="val -64039"/>
              <a:gd name="adj2" fmla="val -419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would like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9864" y="3461621"/>
            <a:ext cx="67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jFed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9864" y="6088486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Jacks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geni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geni.potx</Template>
  <TotalTime>62883</TotalTime>
  <Words>1680</Words>
  <Application>Microsoft Macintosh PowerPoint</Application>
  <PresentationFormat>On-screen Show (4:3)</PresentationFormat>
  <Paragraphs>278</Paragraphs>
  <Slides>28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geni</vt:lpstr>
      <vt:lpstr>Custom Design</vt:lpstr>
      <vt:lpstr> An Introduction to GENI Tools</vt:lpstr>
      <vt:lpstr>Outline</vt:lpstr>
      <vt:lpstr>In Part 1 You Learned…</vt:lpstr>
      <vt:lpstr>In Part 2 You will Learn…</vt:lpstr>
      <vt:lpstr>Tutorial Objectives</vt:lpstr>
      <vt:lpstr>GENI Resource Specifications (RSpecs)</vt:lpstr>
      <vt:lpstr>RSpecs </vt:lpstr>
      <vt:lpstr>The GENI AM API</vt:lpstr>
      <vt:lpstr>Putting it all Together…</vt:lpstr>
      <vt:lpstr>Putting it all Together…</vt:lpstr>
      <vt:lpstr>Putting it all Together…</vt:lpstr>
      <vt:lpstr>Putting it all Together…</vt:lpstr>
      <vt:lpstr>Outline</vt:lpstr>
      <vt:lpstr>GENI Resource Reservation Tools</vt:lpstr>
      <vt:lpstr>Omni: Resource Reservation tool</vt:lpstr>
      <vt:lpstr>Omni Command Workflow</vt:lpstr>
      <vt:lpstr>Sample Omni Commands</vt:lpstr>
      <vt:lpstr>Configure omni</vt:lpstr>
      <vt:lpstr>Configuring Omni</vt:lpstr>
      <vt:lpstr>Creating an Omni Config File</vt:lpstr>
      <vt:lpstr>Omni Hands-On</vt:lpstr>
      <vt:lpstr>Outline</vt:lpstr>
      <vt:lpstr>Custom Images</vt:lpstr>
      <vt:lpstr>Install/Execute Scripts</vt:lpstr>
      <vt:lpstr>Outline</vt:lpstr>
      <vt:lpstr>Named Data Networking … also known as Content Centric Networking  </vt:lpstr>
      <vt:lpstr>Experiment Setup</vt:lpstr>
      <vt:lpstr>Conclusions</vt:lpstr>
    </vt:vector>
  </TitlesOfParts>
  <Company>BBN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Available GENI Resources</dc:title>
  <dc:creator>Aaron Falk</dc:creator>
  <cp:lastModifiedBy>Sarah Edwards</cp:lastModifiedBy>
  <cp:revision>1129</cp:revision>
  <cp:lastPrinted>2013-03-11T13:53:58Z</cp:lastPrinted>
  <dcterms:created xsi:type="dcterms:W3CDTF">2011-03-04T20:37:51Z</dcterms:created>
  <dcterms:modified xsi:type="dcterms:W3CDTF">2014-11-07T14:11:07Z</dcterms:modified>
</cp:coreProperties>
</file>